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64" r:id="rId3"/>
    <p:sldId id="266" r:id="rId4"/>
    <p:sldId id="267" r:id="rId5"/>
    <p:sldId id="295" r:id="rId6"/>
    <p:sldId id="296" r:id="rId7"/>
    <p:sldId id="338" r:id="rId8"/>
    <p:sldId id="270" r:id="rId9"/>
    <p:sldId id="269" r:id="rId10"/>
    <p:sldId id="274" r:id="rId11"/>
    <p:sldId id="300" r:id="rId12"/>
    <p:sldId id="273" r:id="rId13"/>
    <p:sldId id="298" r:id="rId14"/>
    <p:sldId id="278" r:id="rId15"/>
    <p:sldId id="276" r:id="rId16"/>
    <p:sldId id="280" r:id="rId17"/>
    <p:sldId id="268" r:id="rId18"/>
    <p:sldId id="299" r:id="rId19"/>
    <p:sldId id="297" r:id="rId20"/>
    <p:sldId id="301" r:id="rId21"/>
    <p:sldId id="304" r:id="rId22"/>
    <p:sldId id="286" r:id="rId23"/>
    <p:sldId id="302" r:id="rId24"/>
    <p:sldId id="290" r:id="rId25"/>
    <p:sldId id="303" r:id="rId26"/>
    <p:sldId id="288" r:id="rId27"/>
    <p:sldId id="29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35362C5-988A-43EF-8262-1C551A87202A}">
          <p14:sldIdLst>
            <p14:sldId id="264"/>
            <p14:sldId id="266"/>
            <p14:sldId id="267"/>
            <p14:sldId id="295"/>
            <p14:sldId id="296"/>
            <p14:sldId id="338"/>
            <p14:sldId id="270"/>
            <p14:sldId id="269"/>
            <p14:sldId id="274"/>
            <p14:sldId id="300"/>
            <p14:sldId id="273"/>
            <p14:sldId id="298"/>
          </p14:sldIdLst>
        </p14:section>
        <p14:section name="无标题节" id="{AE7F00BE-D622-4CD4-8AC7-C3BF3CA79DA6}">
          <p14:sldIdLst>
            <p14:sldId id="278"/>
            <p14:sldId id="276"/>
            <p14:sldId id="280"/>
            <p14:sldId id="268"/>
            <p14:sldId id="299"/>
            <p14:sldId id="297"/>
            <p14:sldId id="301"/>
            <p14:sldId id="304"/>
            <p14:sldId id="286"/>
            <p14:sldId id="302"/>
            <p14:sldId id="290"/>
            <p14:sldId id="303"/>
            <p14:sldId id="288"/>
            <p14:sldId id="2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CC344"/>
    <a:srgbClr val="004C40"/>
    <a:srgbClr val="009A00"/>
    <a:srgbClr val="D0CECF"/>
    <a:srgbClr val="024B40"/>
    <a:srgbClr val="1983B7"/>
    <a:srgbClr val="FE6400"/>
    <a:srgbClr val="03A6AF"/>
    <a:srgbClr val="EB5145"/>
    <a:srgbClr val="FF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-252" y="78"/>
      </p:cViewPr>
      <p:guideLst>
        <p:guide orient="horz" pos="2150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107951"/>
            <a:ext cx="97536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320800" y="990601"/>
            <a:ext cx="10261600" cy="51355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1163E-D5EB-4C64-8DB2-F1A0E4E365BA}" type="datetime1">
              <a:rPr lang="zh-CN" altLang="en-US"/>
            </a:fld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娄底职业技术学院</a:t>
            </a: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00A-D156-46DD-8BE2-52E659A6BDB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5862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16.png"/><Relationship Id="rId3" Type="http://schemas.openxmlformats.org/officeDocument/2006/relationships/image" Target="../media/image15.png"/><Relationship Id="rId2" Type="http://schemas.microsoft.com/office/2007/relationships/hdphoto" Target="../media/image14.pn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弧形 45"/>
          <p:cNvSpPr/>
          <p:nvPr/>
        </p:nvSpPr>
        <p:spPr>
          <a:xfrm>
            <a:off x="-4905635" y="5537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弧形 46"/>
          <p:cNvSpPr/>
          <p:nvPr/>
        </p:nvSpPr>
        <p:spPr>
          <a:xfrm>
            <a:off x="-5231631" y="6074633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弧形 47"/>
          <p:cNvSpPr/>
          <p:nvPr/>
        </p:nvSpPr>
        <p:spPr>
          <a:xfrm>
            <a:off x="-5486154" y="6553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TextBox 153"/>
          <p:cNvSpPr txBox="1"/>
          <p:nvPr/>
        </p:nvSpPr>
        <p:spPr>
          <a:xfrm>
            <a:off x="4142622" y="4093121"/>
            <a:ext cx="485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学院：酒店学院     汇报人：高伟伟</a:t>
            </a:r>
            <a:endParaRPr lang="zh-CN" altLang="en-US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圆角矩形 155"/>
          <p:cNvSpPr/>
          <p:nvPr/>
        </p:nvSpPr>
        <p:spPr>
          <a:xfrm>
            <a:off x="3348038" y="3477549"/>
            <a:ext cx="5747444" cy="532565"/>
          </a:xfrm>
          <a:prstGeom prst="roundRect">
            <a:avLst>
              <a:gd name="adj" fmla="val 42270"/>
            </a:avLst>
          </a:prstGeom>
          <a:solidFill>
            <a:srgbClr val="8CC344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/>
              <a:t>说课汇报</a:t>
            </a:r>
            <a:endParaRPr lang="zh-CN" altLang="en-US" sz="3200" dirty="0"/>
          </a:p>
        </p:txBody>
      </p:sp>
      <p:grpSp>
        <p:nvGrpSpPr>
          <p:cNvPr id="158" name="组合 157"/>
          <p:cNvGrpSpPr/>
          <p:nvPr/>
        </p:nvGrpSpPr>
        <p:grpSpPr>
          <a:xfrm>
            <a:off x="3240908" y="3445049"/>
            <a:ext cx="760806" cy="607119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9" name="圆角矩形 158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60" name="圆角矩形 159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481943" y="1929494"/>
            <a:ext cx="7478486" cy="1050830"/>
          </a:xfrm>
          <a:prstGeom prst="rect">
            <a:avLst/>
          </a:prstGeom>
          <a:noFill/>
          <a:ln w="12700">
            <a:solidFill>
              <a:srgbClr val="8CC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666640" y="2002343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西式面点工艺基础</a:t>
            </a:r>
            <a:endParaRPr lang="zh-CN" altLang="en-US" sz="48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 flipV="1">
            <a:off x="0" y="0"/>
            <a:ext cx="12192000" cy="298450"/>
          </a:xfrm>
          <a:prstGeom prst="rect">
            <a:avLst/>
          </a:prstGeom>
          <a:solidFill>
            <a:srgbClr val="00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 flipV="1">
            <a:off x="0" y="297089"/>
            <a:ext cx="12192000" cy="298450"/>
          </a:xfrm>
          <a:prstGeom prst="rect">
            <a:avLst/>
          </a:prstGeom>
          <a:solidFill>
            <a:srgbClr val="00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flipV="1">
            <a:off x="0" y="577856"/>
            <a:ext cx="12192000" cy="298450"/>
          </a:xfrm>
          <a:prstGeom prst="rect">
            <a:avLst/>
          </a:prstGeom>
          <a:solidFill>
            <a:srgbClr val="8CC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弧形 42"/>
          <p:cNvSpPr/>
          <p:nvPr/>
        </p:nvSpPr>
        <p:spPr>
          <a:xfrm flipH="1">
            <a:off x="5617277" y="5628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弧形 43"/>
          <p:cNvSpPr/>
          <p:nvPr/>
        </p:nvSpPr>
        <p:spPr>
          <a:xfrm flipH="1">
            <a:off x="5291281" y="6165145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弧形 44"/>
          <p:cNvSpPr/>
          <p:nvPr/>
        </p:nvSpPr>
        <p:spPr>
          <a:xfrm flipH="1">
            <a:off x="5036758" y="6644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374" y="1951457"/>
            <a:ext cx="5117389" cy="5015040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 flipV="1">
            <a:off x="0" y="868144"/>
            <a:ext cx="12192000" cy="298450"/>
          </a:xfrm>
          <a:prstGeom prst="rect">
            <a:avLst/>
          </a:prstGeom>
          <a:solidFill>
            <a:srgbClr val="D0C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0167E-6 L 0.45273 -2.20167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624 C 0.16316 -0.00717 0.21446 -0.00902 0.36797 -0.0074 C 0.39922 -0.0037 0.43034 -0.00093 0.46198 -0.00093 " pathEditMode="relative" rAng="0" ptsTypes="ffA"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154" grpId="0"/>
      <p:bldP spid="156" grpId="0" animBg="1"/>
      <p:bldP spid="2" grpId="0" animBg="1"/>
      <p:bldP spid="3" grpId="0"/>
      <p:bldP spid="5" grpId="1" animBg="1"/>
      <p:bldP spid="33" grpId="1" animBg="1"/>
      <p:bldP spid="35" grpId="1" animBg="1"/>
      <p:bldP spid="43" grpId="0" animBg="1"/>
      <p:bldP spid="44" grpId="0" animBg="1"/>
      <p:bldP spid="45" grpId="0" animBg="1"/>
      <p:bldP spid="5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5" y="548370"/>
            <a:ext cx="4065697" cy="698854"/>
            <a:chOff x="543" y="253844"/>
            <a:chExt cx="3672408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6211" y="617253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设计思路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0530" y="1809750"/>
            <a:ext cx="10947400" cy="4239895"/>
            <a:chOff x="1774728" y="2554935"/>
            <a:chExt cx="8386358" cy="2732257"/>
          </a:xfrm>
        </p:grpSpPr>
        <p:sp>
          <p:nvSpPr>
            <p:cNvPr id="27" name="Freeform 7"/>
            <p:cNvSpPr/>
            <p:nvPr/>
          </p:nvSpPr>
          <p:spPr bwMode="auto">
            <a:xfrm>
              <a:off x="4013925" y="2730650"/>
              <a:ext cx="588963" cy="2420938"/>
            </a:xfrm>
            <a:custGeom>
              <a:avLst/>
              <a:gdLst>
                <a:gd name="T0" fmla="*/ 254723810 w 767"/>
                <a:gd name="T1" fmla="*/ 1572368489 h 3150"/>
                <a:gd name="T2" fmla="*/ 300125409 w 767"/>
                <a:gd name="T3" fmla="*/ 1740709758 h 3150"/>
                <a:gd name="T4" fmla="*/ 452252171 w 767"/>
                <a:gd name="T5" fmla="*/ 1802730347 h 3150"/>
                <a:gd name="T6" fmla="*/ 452252171 w 767"/>
                <a:gd name="T7" fmla="*/ 1860616127 h 3150"/>
                <a:gd name="T8" fmla="*/ 247058076 w 767"/>
                <a:gd name="T9" fmla="*/ 1790325921 h 3150"/>
                <a:gd name="T10" fmla="*/ 181018968 w 767"/>
                <a:gd name="T11" fmla="*/ 1539290790 h 3150"/>
                <a:gd name="T12" fmla="*/ 181018968 w 767"/>
                <a:gd name="T13" fmla="*/ 1185478003 h 3150"/>
                <a:gd name="T14" fmla="*/ 147999414 w 767"/>
                <a:gd name="T15" fmla="*/ 1024815335 h 3150"/>
                <a:gd name="T16" fmla="*/ 0 w 767"/>
                <a:gd name="T17" fmla="*/ 955116145 h 3150"/>
                <a:gd name="T18" fmla="*/ 0 w 767"/>
                <a:gd name="T19" fmla="*/ 905499982 h 3150"/>
                <a:gd name="T20" fmla="*/ 143871298 w 767"/>
                <a:gd name="T21" fmla="*/ 839935601 h 3150"/>
                <a:gd name="T22" fmla="*/ 181018968 w 767"/>
                <a:gd name="T23" fmla="*/ 675138124 h 3150"/>
                <a:gd name="T24" fmla="*/ 181018968 w 767"/>
                <a:gd name="T25" fmla="*/ 321325337 h 3150"/>
                <a:gd name="T26" fmla="*/ 247058076 w 767"/>
                <a:gd name="T27" fmla="*/ 69699189 h 3150"/>
                <a:gd name="T28" fmla="*/ 452252171 w 767"/>
                <a:gd name="T29" fmla="*/ 0 h 3150"/>
                <a:gd name="T30" fmla="*/ 452252171 w 767"/>
                <a:gd name="T31" fmla="*/ 57885780 h 3150"/>
                <a:gd name="T32" fmla="*/ 300125409 w 767"/>
                <a:gd name="T33" fmla="*/ 115181313 h 3150"/>
                <a:gd name="T34" fmla="*/ 254723810 w 767"/>
                <a:gd name="T35" fmla="*/ 288247638 h 3150"/>
                <a:gd name="T36" fmla="*/ 254723810 w 767"/>
                <a:gd name="T37" fmla="*/ 691676589 h 3150"/>
                <a:gd name="T38" fmla="*/ 197528361 w 767"/>
                <a:gd name="T39" fmla="*/ 872422283 h 3150"/>
                <a:gd name="T40" fmla="*/ 73704842 w 767"/>
                <a:gd name="T41" fmla="*/ 922038447 h 3150"/>
                <a:gd name="T42" fmla="*/ 73704842 w 767"/>
                <a:gd name="T43" fmla="*/ 938577680 h 3150"/>
                <a:gd name="T44" fmla="*/ 201656478 w 767"/>
                <a:gd name="T45" fmla="*/ 995872444 h 3150"/>
                <a:gd name="T46" fmla="*/ 254723810 w 767"/>
                <a:gd name="T47" fmla="*/ 1168939538 h 3150"/>
                <a:gd name="T48" fmla="*/ 254723810 w 767"/>
                <a:gd name="T49" fmla="*/ 1572368489 h 31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7" h="3150">
                  <a:moveTo>
                    <a:pt x="432" y="2662"/>
                  </a:moveTo>
                  <a:cubicBezTo>
                    <a:pt x="432" y="2783"/>
                    <a:pt x="458" y="2878"/>
                    <a:pt x="509" y="2947"/>
                  </a:cubicBezTo>
                  <a:cubicBezTo>
                    <a:pt x="560" y="3017"/>
                    <a:pt x="646" y="3052"/>
                    <a:pt x="767" y="3052"/>
                  </a:cubicBezTo>
                  <a:lnTo>
                    <a:pt x="767" y="3150"/>
                  </a:lnTo>
                  <a:cubicBezTo>
                    <a:pt x="609" y="3150"/>
                    <a:pt x="493" y="3110"/>
                    <a:pt x="419" y="3031"/>
                  </a:cubicBezTo>
                  <a:cubicBezTo>
                    <a:pt x="344" y="2952"/>
                    <a:pt x="307" y="2811"/>
                    <a:pt x="307" y="2606"/>
                  </a:cubicBezTo>
                  <a:lnTo>
                    <a:pt x="307" y="2007"/>
                  </a:lnTo>
                  <a:cubicBezTo>
                    <a:pt x="307" y="1896"/>
                    <a:pt x="288" y="1805"/>
                    <a:pt x="251" y="1735"/>
                  </a:cubicBezTo>
                  <a:cubicBezTo>
                    <a:pt x="214" y="1665"/>
                    <a:pt x="130" y="1626"/>
                    <a:pt x="0" y="1617"/>
                  </a:cubicBezTo>
                  <a:lnTo>
                    <a:pt x="0" y="1533"/>
                  </a:lnTo>
                  <a:cubicBezTo>
                    <a:pt x="121" y="1514"/>
                    <a:pt x="202" y="1477"/>
                    <a:pt x="244" y="1422"/>
                  </a:cubicBezTo>
                  <a:cubicBezTo>
                    <a:pt x="286" y="1366"/>
                    <a:pt x="307" y="1273"/>
                    <a:pt x="307" y="1143"/>
                  </a:cubicBezTo>
                  <a:lnTo>
                    <a:pt x="307" y="544"/>
                  </a:lnTo>
                  <a:cubicBezTo>
                    <a:pt x="307" y="339"/>
                    <a:pt x="344" y="198"/>
                    <a:pt x="419" y="118"/>
                  </a:cubicBezTo>
                  <a:cubicBezTo>
                    <a:pt x="493" y="39"/>
                    <a:pt x="609" y="0"/>
                    <a:pt x="767" y="0"/>
                  </a:cubicBezTo>
                  <a:lnTo>
                    <a:pt x="767" y="98"/>
                  </a:lnTo>
                  <a:cubicBezTo>
                    <a:pt x="646" y="98"/>
                    <a:pt x="560" y="130"/>
                    <a:pt x="509" y="195"/>
                  </a:cubicBezTo>
                  <a:cubicBezTo>
                    <a:pt x="458" y="260"/>
                    <a:pt x="432" y="358"/>
                    <a:pt x="432" y="488"/>
                  </a:cubicBezTo>
                  <a:lnTo>
                    <a:pt x="432" y="1171"/>
                  </a:lnTo>
                  <a:cubicBezTo>
                    <a:pt x="432" y="1319"/>
                    <a:pt x="400" y="1422"/>
                    <a:pt x="335" y="1477"/>
                  </a:cubicBezTo>
                  <a:cubicBezTo>
                    <a:pt x="270" y="1533"/>
                    <a:pt x="200" y="1561"/>
                    <a:pt x="125" y="1561"/>
                  </a:cubicBezTo>
                  <a:lnTo>
                    <a:pt x="125" y="1589"/>
                  </a:lnTo>
                  <a:cubicBezTo>
                    <a:pt x="209" y="1589"/>
                    <a:pt x="281" y="1621"/>
                    <a:pt x="342" y="1686"/>
                  </a:cubicBezTo>
                  <a:cubicBezTo>
                    <a:pt x="402" y="1751"/>
                    <a:pt x="432" y="1849"/>
                    <a:pt x="432" y="1979"/>
                  </a:cubicBezTo>
                  <a:lnTo>
                    <a:pt x="432" y="2662"/>
                  </a:lnTo>
                  <a:close/>
                </a:path>
              </a:pathLst>
            </a:custGeom>
            <a:solidFill>
              <a:srgbClr val="8CC344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1774728" y="2970362"/>
              <a:ext cx="2055048" cy="1906587"/>
            </a:xfrm>
            <a:prstGeom prst="ellipse">
              <a:avLst/>
            </a:prstGeom>
            <a:solidFill>
              <a:srgbClr val="004C4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TextBox 6"/>
            <p:cNvSpPr txBox="1">
              <a:spLocks noChangeArrowheads="1"/>
            </p:cNvSpPr>
            <p:nvPr/>
          </p:nvSpPr>
          <p:spPr bwMode="auto">
            <a:xfrm>
              <a:off x="1982488" y="3588945"/>
              <a:ext cx="1639526" cy="3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sz="3200" b="1" dirty="0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设计思路</a:t>
              </a:r>
              <a:endPara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645750" y="2554935"/>
              <a:ext cx="5515336" cy="627599"/>
              <a:chOff x="4582250" y="3355035"/>
              <a:chExt cx="5515336" cy="627599"/>
            </a:xfrm>
          </p:grpSpPr>
          <p:sp>
            <p:nvSpPr>
              <p:cNvPr id="31" name="Freeform 8"/>
              <p:cNvSpPr/>
              <p:nvPr/>
            </p:nvSpPr>
            <p:spPr bwMode="auto">
              <a:xfrm>
                <a:off x="4582250" y="3355035"/>
                <a:ext cx="5515336" cy="627599"/>
              </a:xfrm>
              <a:custGeom>
                <a:avLst/>
                <a:gdLst>
                  <a:gd name="T0" fmla="*/ 155420511 w 7060"/>
                  <a:gd name="T1" fmla="*/ 0 h 587"/>
                  <a:gd name="T2" fmla="*/ 2147483647 w 7060"/>
                  <a:gd name="T3" fmla="*/ 0 h 587"/>
                  <a:gd name="T4" fmla="*/ 2147483647 w 7060"/>
                  <a:gd name="T5" fmla="*/ 155068628 h 587"/>
                  <a:gd name="T6" fmla="*/ 2147483647 w 7060"/>
                  <a:gd name="T7" fmla="*/ 155068628 h 587"/>
                  <a:gd name="T8" fmla="*/ 2147483647 w 7060"/>
                  <a:gd name="T9" fmla="*/ 310666871 h 587"/>
                  <a:gd name="T10" fmla="*/ 155420511 w 7060"/>
                  <a:gd name="T11" fmla="*/ 310666871 h 587"/>
                  <a:gd name="T12" fmla="*/ 0 w 7060"/>
                  <a:gd name="T13" fmla="*/ 155068628 h 587"/>
                  <a:gd name="T14" fmla="*/ 0 w 7060"/>
                  <a:gd name="T15" fmla="*/ 155068628 h 587"/>
                  <a:gd name="T16" fmla="*/ 155420511 w 7060"/>
                  <a:gd name="T17" fmla="*/ 0 h 5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060" h="587">
                    <a:moveTo>
                      <a:pt x="293" y="0"/>
                    </a:moveTo>
                    <a:lnTo>
                      <a:pt x="6767" y="0"/>
                    </a:lnTo>
                    <a:cubicBezTo>
                      <a:pt x="6929" y="0"/>
                      <a:pt x="7060" y="132"/>
                      <a:pt x="7060" y="293"/>
                    </a:cubicBezTo>
                    <a:cubicBezTo>
                      <a:pt x="7060" y="455"/>
                      <a:pt x="6929" y="587"/>
                      <a:pt x="6767" y="587"/>
                    </a:cubicBezTo>
                    <a:lnTo>
                      <a:pt x="293" y="587"/>
                    </a:lnTo>
                    <a:cubicBezTo>
                      <a:pt x="132" y="587"/>
                      <a:pt x="0" y="455"/>
                      <a:pt x="0" y="293"/>
                    </a:cubicBezTo>
                    <a:cubicBezTo>
                      <a:pt x="0" y="132"/>
                      <a:pt x="132" y="0"/>
                      <a:pt x="293" y="0"/>
                    </a:cubicBezTo>
                    <a:close/>
                  </a:path>
                </a:pathLst>
              </a:custGeom>
              <a:solidFill>
                <a:srgbClr val="8CC344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04E63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31"/>
              <p:cNvSpPr>
                <a:spLocks noChangeArrowheads="1"/>
              </p:cNvSpPr>
              <p:nvPr/>
            </p:nvSpPr>
            <p:spPr bwMode="auto">
              <a:xfrm>
                <a:off x="4744174" y="3400575"/>
                <a:ext cx="5353411" cy="486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eaLnBrk="0" fontAlgn="auto" hangingPunct="0">
                  <a:lnSpc>
                    <a:spcPct val="120000"/>
                  </a:lnSpc>
                  <a:spcBef>
                    <a:spcPct val="15000"/>
                  </a:spcBef>
                  <a:spcAft>
                    <a:spcPts val="0"/>
                  </a:spcAft>
                </a:pPr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结合</a:t>
                </a:r>
                <a:r>
                  <a:rPr lang="zh-CN" altLang="zh-CN" b="1" dirty="0">
                    <a:solidFill>
                      <a:prstClr val="white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人才培养目标和规格要求，以模块教学、项目导向、任务驱动，体现课程的针对性、实践性，实现课程的理实一体化。</a:t>
                </a:r>
                <a:endParaRPr lang="zh-CN" altLang="zh-CN" b="1" dirty="0">
                  <a:solidFill>
                    <a:prstClr val="white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4645750" y="3588945"/>
              <a:ext cx="5515336" cy="666283"/>
              <a:chOff x="4582250" y="4389045"/>
              <a:chExt cx="5515336" cy="666283"/>
            </a:xfrm>
          </p:grpSpPr>
          <p:sp>
            <p:nvSpPr>
              <p:cNvPr id="34" name="Freeform 8"/>
              <p:cNvSpPr/>
              <p:nvPr/>
            </p:nvSpPr>
            <p:spPr bwMode="auto">
              <a:xfrm>
                <a:off x="4582250" y="4389045"/>
                <a:ext cx="5515336" cy="666283"/>
              </a:xfrm>
              <a:custGeom>
                <a:avLst/>
                <a:gdLst>
                  <a:gd name="T0" fmla="*/ 155420511 w 7060"/>
                  <a:gd name="T1" fmla="*/ 0 h 587"/>
                  <a:gd name="T2" fmla="*/ 2147483647 w 7060"/>
                  <a:gd name="T3" fmla="*/ 0 h 587"/>
                  <a:gd name="T4" fmla="*/ 2147483647 w 7060"/>
                  <a:gd name="T5" fmla="*/ 153917953 h 587"/>
                  <a:gd name="T6" fmla="*/ 2147483647 w 7060"/>
                  <a:gd name="T7" fmla="*/ 153917953 h 587"/>
                  <a:gd name="T8" fmla="*/ 2147483647 w 7060"/>
                  <a:gd name="T9" fmla="*/ 308360652 h 587"/>
                  <a:gd name="T10" fmla="*/ 155420511 w 7060"/>
                  <a:gd name="T11" fmla="*/ 308360652 h 587"/>
                  <a:gd name="T12" fmla="*/ 0 w 7060"/>
                  <a:gd name="T13" fmla="*/ 153917953 h 587"/>
                  <a:gd name="T14" fmla="*/ 0 w 7060"/>
                  <a:gd name="T15" fmla="*/ 153917953 h 587"/>
                  <a:gd name="T16" fmla="*/ 155420511 w 7060"/>
                  <a:gd name="T17" fmla="*/ 0 h 5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060" h="587">
                    <a:moveTo>
                      <a:pt x="293" y="0"/>
                    </a:moveTo>
                    <a:lnTo>
                      <a:pt x="6767" y="0"/>
                    </a:lnTo>
                    <a:cubicBezTo>
                      <a:pt x="6929" y="0"/>
                      <a:pt x="7060" y="132"/>
                      <a:pt x="7060" y="293"/>
                    </a:cubicBezTo>
                    <a:cubicBezTo>
                      <a:pt x="7060" y="455"/>
                      <a:pt x="6929" y="587"/>
                      <a:pt x="6767" y="587"/>
                    </a:cubicBezTo>
                    <a:lnTo>
                      <a:pt x="293" y="587"/>
                    </a:lnTo>
                    <a:cubicBezTo>
                      <a:pt x="132" y="587"/>
                      <a:pt x="0" y="455"/>
                      <a:pt x="0" y="293"/>
                    </a:cubicBezTo>
                    <a:cubicBezTo>
                      <a:pt x="0" y="132"/>
                      <a:pt x="132" y="0"/>
                      <a:pt x="293" y="0"/>
                    </a:cubicBezTo>
                    <a:close/>
                  </a:path>
                </a:pathLst>
              </a:custGeom>
              <a:solidFill>
                <a:srgbClr val="004C40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04E63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4744175" y="4486837"/>
                <a:ext cx="5196657" cy="296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eaLnBrk="0" fontAlgn="auto" hangingPunct="0">
                  <a:lnSpc>
                    <a:spcPct val="120000"/>
                  </a:lnSpc>
                  <a:spcBef>
                    <a:spcPct val="15000"/>
                  </a:spcBef>
                  <a:spcAft>
                    <a:spcPts val="0"/>
                  </a:spcAft>
                </a:pPr>
                <a:r>
                  <a:rPr lang="zh-CN" altLang="en-US" sz="2000" b="1" dirty="0">
                    <a:solidFill>
                      <a:prstClr val="white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结合职业技能鉴定要求，培养学生核心职业能力。</a:t>
                </a:r>
                <a:endParaRPr lang="zh-CN" altLang="en-US" sz="2000" b="1" dirty="0">
                  <a:solidFill>
                    <a:prstClr val="white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4724128" y="4627582"/>
              <a:ext cx="5436958" cy="659610"/>
              <a:chOff x="4660628" y="5427682"/>
              <a:chExt cx="5436958" cy="659610"/>
            </a:xfrm>
            <a:solidFill>
              <a:srgbClr val="1F4E79"/>
            </a:solidFill>
          </p:grpSpPr>
          <p:sp>
            <p:nvSpPr>
              <p:cNvPr id="37" name="Freeform 8"/>
              <p:cNvSpPr/>
              <p:nvPr/>
            </p:nvSpPr>
            <p:spPr bwMode="auto">
              <a:xfrm>
                <a:off x="4660628" y="5427682"/>
                <a:ext cx="5436958" cy="659610"/>
              </a:xfrm>
              <a:custGeom>
                <a:avLst/>
                <a:gdLst>
                  <a:gd name="T0" fmla="*/ 155420511 w 7060"/>
                  <a:gd name="T1" fmla="*/ 0 h 587"/>
                  <a:gd name="T2" fmla="*/ 2147483647 w 7060"/>
                  <a:gd name="T3" fmla="*/ 0 h 587"/>
                  <a:gd name="T4" fmla="*/ 2147483647 w 7060"/>
                  <a:gd name="T5" fmla="*/ 155068628 h 587"/>
                  <a:gd name="T6" fmla="*/ 2147483647 w 7060"/>
                  <a:gd name="T7" fmla="*/ 155068628 h 587"/>
                  <a:gd name="T8" fmla="*/ 2147483647 w 7060"/>
                  <a:gd name="T9" fmla="*/ 310666871 h 587"/>
                  <a:gd name="T10" fmla="*/ 155420511 w 7060"/>
                  <a:gd name="T11" fmla="*/ 310666871 h 587"/>
                  <a:gd name="T12" fmla="*/ 0 w 7060"/>
                  <a:gd name="T13" fmla="*/ 155068628 h 587"/>
                  <a:gd name="T14" fmla="*/ 0 w 7060"/>
                  <a:gd name="T15" fmla="*/ 155068628 h 587"/>
                  <a:gd name="T16" fmla="*/ 155420511 w 7060"/>
                  <a:gd name="T17" fmla="*/ 0 h 5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060" h="587">
                    <a:moveTo>
                      <a:pt x="293" y="0"/>
                    </a:moveTo>
                    <a:lnTo>
                      <a:pt x="6767" y="0"/>
                    </a:lnTo>
                    <a:cubicBezTo>
                      <a:pt x="6929" y="0"/>
                      <a:pt x="7060" y="132"/>
                      <a:pt x="7060" y="293"/>
                    </a:cubicBezTo>
                    <a:cubicBezTo>
                      <a:pt x="7060" y="455"/>
                      <a:pt x="6929" y="587"/>
                      <a:pt x="6767" y="587"/>
                    </a:cubicBezTo>
                    <a:lnTo>
                      <a:pt x="293" y="587"/>
                    </a:lnTo>
                    <a:cubicBezTo>
                      <a:pt x="132" y="587"/>
                      <a:pt x="0" y="455"/>
                      <a:pt x="0" y="293"/>
                    </a:cubicBezTo>
                    <a:cubicBezTo>
                      <a:pt x="0" y="132"/>
                      <a:pt x="132" y="0"/>
                      <a:pt x="293" y="0"/>
                    </a:cubicBezTo>
                    <a:close/>
                  </a:path>
                </a:pathLst>
              </a:custGeom>
              <a:solidFill>
                <a:srgbClr val="8CC3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04E63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7"/>
              <p:cNvSpPr>
                <a:spLocks noChangeArrowheads="1"/>
              </p:cNvSpPr>
              <p:nvPr/>
            </p:nvSpPr>
            <p:spPr bwMode="auto">
              <a:xfrm>
                <a:off x="4822552" y="5645126"/>
                <a:ext cx="5275033" cy="296673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eaLnBrk="0" fontAlgn="auto" hangingPunct="0">
                  <a:lnSpc>
                    <a:spcPct val="120000"/>
                  </a:lnSpc>
                  <a:spcBef>
                    <a:spcPct val="15000"/>
                  </a:spcBef>
                  <a:spcAft>
                    <a:spcPts val="0"/>
                  </a:spcAft>
                </a:pPr>
                <a:r>
                  <a:rPr lang="zh-CN" altLang="en-US" sz="1400" b="1" dirty="0">
                    <a:solidFill>
                      <a:prstClr val="white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 </a:t>
                </a:r>
                <a:r>
                  <a:rPr lang="zh-CN" altLang="zh-CN" sz="2000" dirty="0">
                    <a:solidFill>
                      <a:prstClr val="white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结合行业发展趋势，职业岗位需求，</a:t>
                </a:r>
                <a:r>
                  <a:rPr lang="zh-CN" altLang="en-US" sz="2000" dirty="0">
                    <a:solidFill>
                      <a:prstClr val="white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设置</a:t>
                </a:r>
                <a:r>
                  <a:rPr lang="zh-CN" altLang="zh-CN" sz="2000" dirty="0">
                    <a:solidFill>
                      <a:prstClr val="white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本课程</a:t>
                </a:r>
                <a:r>
                  <a:rPr lang="zh-CN" altLang="en-US" sz="2000" dirty="0">
                    <a:solidFill>
                      <a:prstClr val="white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内容</a:t>
                </a:r>
                <a:r>
                  <a:rPr lang="zh-CN" altLang="zh-CN" sz="2000" dirty="0">
                    <a:solidFill>
                      <a:prstClr val="white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。</a:t>
                </a:r>
                <a:endParaRPr lang="zh-CN" altLang="zh-CN" sz="2000" b="1" dirty="0">
                  <a:solidFill>
                    <a:prstClr val="white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5" y="548370"/>
            <a:ext cx="4065697" cy="698854"/>
            <a:chOff x="543" y="253844"/>
            <a:chExt cx="3672408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6211" y="617253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内容选取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719708" y="2572842"/>
            <a:ext cx="8387185" cy="2902853"/>
            <a:chOff x="570733" y="1832858"/>
            <a:chExt cx="6099942" cy="2111224"/>
          </a:xfrm>
        </p:grpSpPr>
        <p:sp>
          <p:nvSpPr>
            <p:cNvPr id="39" name="Freeform 3"/>
            <p:cNvSpPr/>
            <p:nvPr/>
          </p:nvSpPr>
          <p:spPr bwMode="auto">
            <a:xfrm>
              <a:off x="755650" y="2637184"/>
              <a:ext cx="2085975" cy="503238"/>
            </a:xfrm>
            <a:custGeom>
              <a:avLst/>
              <a:gdLst>
                <a:gd name="T0" fmla="*/ 856 w 878"/>
                <a:gd name="T1" fmla="*/ 33 h 210"/>
                <a:gd name="T2" fmla="*/ 418 w 878"/>
                <a:gd name="T3" fmla="*/ 33 h 210"/>
                <a:gd name="T4" fmla="*/ 396 w 878"/>
                <a:gd name="T5" fmla="*/ 0 h 210"/>
                <a:gd name="T6" fmla="*/ 375 w 878"/>
                <a:gd name="T7" fmla="*/ 33 h 210"/>
                <a:gd name="T8" fmla="*/ 22 w 878"/>
                <a:gd name="T9" fmla="*/ 33 h 210"/>
                <a:gd name="T10" fmla="*/ 0 w 878"/>
                <a:gd name="T11" fmla="*/ 56 h 210"/>
                <a:gd name="T12" fmla="*/ 0 w 878"/>
                <a:gd name="T13" fmla="*/ 187 h 210"/>
                <a:gd name="T14" fmla="*/ 22 w 878"/>
                <a:gd name="T15" fmla="*/ 210 h 210"/>
                <a:gd name="T16" fmla="*/ 856 w 878"/>
                <a:gd name="T17" fmla="*/ 210 h 210"/>
                <a:gd name="T18" fmla="*/ 878 w 878"/>
                <a:gd name="T19" fmla="*/ 187 h 210"/>
                <a:gd name="T20" fmla="*/ 878 w 878"/>
                <a:gd name="T21" fmla="*/ 56 h 210"/>
                <a:gd name="T22" fmla="*/ 856 w 878"/>
                <a:gd name="T23" fmla="*/ 3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8" h="210">
                  <a:moveTo>
                    <a:pt x="856" y="33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375" y="33"/>
                    <a:pt x="375" y="33"/>
                    <a:pt x="375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10" y="33"/>
                    <a:pt x="0" y="43"/>
                    <a:pt x="0" y="56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0"/>
                    <a:pt x="10" y="210"/>
                    <a:pt x="22" y="210"/>
                  </a:cubicBezTo>
                  <a:cubicBezTo>
                    <a:pt x="856" y="210"/>
                    <a:pt x="856" y="210"/>
                    <a:pt x="856" y="210"/>
                  </a:cubicBezTo>
                  <a:cubicBezTo>
                    <a:pt x="868" y="210"/>
                    <a:pt x="878" y="200"/>
                    <a:pt x="878" y="187"/>
                  </a:cubicBezTo>
                  <a:cubicBezTo>
                    <a:pt x="878" y="56"/>
                    <a:pt x="878" y="56"/>
                    <a:pt x="878" y="56"/>
                  </a:cubicBezTo>
                  <a:cubicBezTo>
                    <a:pt x="878" y="43"/>
                    <a:pt x="868" y="33"/>
                    <a:pt x="856" y="33"/>
                  </a:cubicBezTo>
                  <a:close/>
                </a:path>
              </a:pathLst>
            </a:custGeom>
            <a:solidFill>
              <a:srgbClr val="8CC344"/>
            </a:solidFill>
            <a:ln w="9525" cmpd="sng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Freeform 4"/>
            <p:cNvSpPr/>
            <p:nvPr/>
          </p:nvSpPr>
          <p:spPr bwMode="auto">
            <a:xfrm>
              <a:off x="2627313" y="2716559"/>
              <a:ext cx="2089150" cy="503238"/>
            </a:xfrm>
            <a:custGeom>
              <a:avLst/>
              <a:gdLst>
                <a:gd name="T0" fmla="*/ 856 w 879"/>
                <a:gd name="T1" fmla="*/ 0 h 210"/>
                <a:gd name="T2" fmla="*/ 23 w 879"/>
                <a:gd name="T3" fmla="*/ 0 h 210"/>
                <a:gd name="T4" fmla="*/ 0 w 879"/>
                <a:gd name="T5" fmla="*/ 23 h 210"/>
                <a:gd name="T6" fmla="*/ 0 w 879"/>
                <a:gd name="T7" fmla="*/ 154 h 210"/>
                <a:gd name="T8" fmla="*/ 23 w 879"/>
                <a:gd name="T9" fmla="*/ 177 h 210"/>
                <a:gd name="T10" fmla="*/ 397 w 879"/>
                <a:gd name="T11" fmla="*/ 177 h 210"/>
                <a:gd name="T12" fmla="*/ 418 w 879"/>
                <a:gd name="T13" fmla="*/ 210 h 210"/>
                <a:gd name="T14" fmla="*/ 440 w 879"/>
                <a:gd name="T15" fmla="*/ 177 h 210"/>
                <a:gd name="T16" fmla="*/ 856 w 879"/>
                <a:gd name="T17" fmla="*/ 177 h 210"/>
                <a:gd name="T18" fmla="*/ 879 w 879"/>
                <a:gd name="T19" fmla="*/ 154 h 210"/>
                <a:gd name="T20" fmla="*/ 879 w 879"/>
                <a:gd name="T21" fmla="*/ 23 h 210"/>
                <a:gd name="T22" fmla="*/ 856 w 879"/>
                <a:gd name="T2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9" h="210">
                  <a:moveTo>
                    <a:pt x="856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7"/>
                    <a:pt x="10" y="177"/>
                    <a:pt x="23" y="177"/>
                  </a:cubicBezTo>
                  <a:cubicBezTo>
                    <a:pt x="397" y="177"/>
                    <a:pt x="397" y="177"/>
                    <a:pt x="397" y="177"/>
                  </a:cubicBezTo>
                  <a:cubicBezTo>
                    <a:pt x="418" y="210"/>
                    <a:pt x="418" y="210"/>
                    <a:pt x="418" y="210"/>
                  </a:cubicBezTo>
                  <a:cubicBezTo>
                    <a:pt x="440" y="177"/>
                    <a:pt x="440" y="177"/>
                    <a:pt x="440" y="177"/>
                  </a:cubicBezTo>
                  <a:cubicBezTo>
                    <a:pt x="856" y="177"/>
                    <a:pt x="856" y="177"/>
                    <a:pt x="856" y="177"/>
                  </a:cubicBezTo>
                  <a:cubicBezTo>
                    <a:pt x="869" y="177"/>
                    <a:pt x="879" y="167"/>
                    <a:pt x="879" y="154"/>
                  </a:cubicBezTo>
                  <a:cubicBezTo>
                    <a:pt x="879" y="23"/>
                    <a:pt x="879" y="23"/>
                    <a:pt x="879" y="23"/>
                  </a:cubicBezTo>
                  <a:cubicBezTo>
                    <a:pt x="879" y="10"/>
                    <a:pt x="869" y="0"/>
                    <a:pt x="856" y="0"/>
                  </a:cubicBezTo>
                  <a:close/>
                </a:path>
              </a:pathLst>
            </a:custGeom>
            <a:solidFill>
              <a:srgbClr val="004C40"/>
            </a:solidFill>
            <a:ln w="9525" cmpd="sng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>
              <a:off x="4433888" y="2637184"/>
              <a:ext cx="2084387" cy="503238"/>
            </a:xfrm>
            <a:custGeom>
              <a:avLst/>
              <a:gdLst>
                <a:gd name="T0" fmla="*/ 856 w 878"/>
                <a:gd name="T1" fmla="*/ 33 h 210"/>
                <a:gd name="T2" fmla="*/ 418 w 878"/>
                <a:gd name="T3" fmla="*/ 33 h 210"/>
                <a:gd name="T4" fmla="*/ 396 w 878"/>
                <a:gd name="T5" fmla="*/ 0 h 210"/>
                <a:gd name="T6" fmla="*/ 375 w 878"/>
                <a:gd name="T7" fmla="*/ 33 h 210"/>
                <a:gd name="T8" fmla="*/ 22 w 878"/>
                <a:gd name="T9" fmla="*/ 33 h 210"/>
                <a:gd name="T10" fmla="*/ 0 w 878"/>
                <a:gd name="T11" fmla="*/ 56 h 210"/>
                <a:gd name="T12" fmla="*/ 0 w 878"/>
                <a:gd name="T13" fmla="*/ 187 h 210"/>
                <a:gd name="T14" fmla="*/ 22 w 878"/>
                <a:gd name="T15" fmla="*/ 210 h 210"/>
                <a:gd name="T16" fmla="*/ 856 w 878"/>
                <a:gd name="T17" fmla="*/ 210 h 210"/>
                <a:gd name="T18" fmla="*/ 878 w 878"/>
                <a:gd name="T19" fmla="*/ 187 h 210"/>
                <a:gd name="T20" fmla="*/ 878 w 878"/>
                <a:gd name="T21" fmla="*/ 56 h 210"/>
                <a:gd name="T22" fmla="*/ 856 w 878"/>
                <a:gd name="T23" fmla="*/ 3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8" h="210">
                  <a:moveTo>
                    <a:pt x="856" y="33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375" y="33"/>
                    <a:pt x="375" y="33"/>
                    <a:pt x="375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10" y="33"/>
                    <a:pt x="0" y="43"/>
                    <a:pt x="0" y="56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0"/>
                    <a:pt x="10" y="210"/>
                    <a:pt x="22" y="210"/>
                  </a:cubicBezTo>
                  <a:cubicBezTo>
                    <a:pt x="856" y="210"/>
                    <a:pt x="856" y="210"/>
                    <a:pt x="856" y="210"/>
                  </a:cubicBezTo>
                  <a:cubicBezTo>
                    <a:pt x="868" y="210"/>
                    <a:pt x="878" y="200"/>
                    <a:pt x="878" y="187"/>
                  </a:cubicBezTo>
                  <a:cubicBezTo>
                    <a:pt x="878" y="56"/>
                    <a:pt x="878" y="56"/>
                    <a:pt x="878" y="56"/>
                  </a:cubicBezTo>
                  <a:cubicBezTo>
                    <a:pt x="878" y="43"/>
                    <a:pt x="868" y="33"/>
                    <a:pt x="856" y="33"/>
                  </a:cubicBezTo>
                  <a:close/>
                </a:path>
              </a:pathLst>
            </a:custGeom>
            <a:solidFill>
              <a:srgbClr val="8CC344"/>
            </a:solidFill>
            <a:ln w="9525" cmpd="sng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43" name="Group 7"/>
            <p:cNvGrpSpPr/>
            <p:nvPr/>
          </p:nvGrpSpPr>
          <p:grpSpPr bwMode="auto">
            <a:xfrm>
              <a:off x="4611688" y="2835622"/>
              <a:ext cx="152400" cy="190500"/>
              <a:chOff x="0" y="0"/>
              <a:chExt cx="96" cy="120"/>
            </a:xfrm>
            <a:solidFill>
              <a:srgbClr val="2B262C"/>
            </a:solidFill>
          </p:grpSpPr>
          <p:sp>
            <p:nvSpPr>
              <p:cNvPr id="63" name="Freeform 8"/>
              <p:cNvSpPr>
                <a:spLocks noEditPoints="1"/>
              </p:cNvSpPr>
              <p:nvPr/>
            </p:nvSpPr>
            <p:spPr bwMode="auto">
              <a:xfrm>
                <a:off x="0" y="0"/>
                <a:ext cx="96" cy="120"/>
              </a:xfrm>
              <a:custGeom>
                <a:avLst/>
                <a:gdLst>
                  <a:gd name="T0" fmla="*/ 0 w 96"/>
                  <a:gd name="T1" fmla="*/ 0 h 120"/>
                  <a:gd name="T2" fmla="*/ 0 w 96"/>
                  <a:gd name="T3" fmla="*/ 120 h 120"/>
                  <a:gd name="T4" fmla="*/ 66 w 96"/>
                  <a:gd name="T5" fmla="*/ 120 h 120"/>
                  <a:gd name="T6" fmla="*/ 96 w 96"/>
                  <a:gd name="T7" fmla="*/ 89 h 120"/>
                  <a:gd name="T8" fmla="*/ 96 w 96"/>
                  <a:gd name="T9" fmla="*/ 0 h 120"/>
                  <a:gd name="T10" fmla="*/ 0 w 96"/>
                  <a:gd name="T11" fmla="*/ 0 h 120"/>
                  <a:gd name="T12" fmla="*/ 9 w 96"/>
                  <a:gd name="T13" fmla="*/ 11 h 120"/>
                  <a:gd name="T14" fmla="*/ 86 w 96"/>
                  <a:gd name="T15" fmla="*/ 11 h 120"/>
                  <a:gd name="T16" fmla="*/ 86 w 96"/>
                  <a:gd name="T17" fmla="*/ 82 h 120"/>
                  <a:gd name="T18" fmla="*/ 60 w 96"/>
                  <a:gd name="T19" fmla="*/ 82 h 120"/>
                  <a:gd name="T20" fmla="*/ 60 w 96"/>
                  <a:gd name="T21" fmla="*/ 109 h 120"/>
                  <a:gd name="T22" fmla="*/ 9 w 96"/>
                  <a:gd name="T23" fmla="*/ 109 h 120"/>
                  <a:gd name="T24" fmla="*/ 9 w 96"/>
                  <a:gd name="T25" fmla="*/ 11 h 120"/>
                  <a:gd name="T26" fmla="*/ 80 w 96"/>
                  <a:gd name="T27" fmla="*/ 92 h 120"/>
                  <a:gd name="T28" fmla="*/ 69 w 96"/>
                  <a:gd name="T29" fmla="*/ 101 h 120"/>
                  <a:gd name="T30" fmla="*/ 69 w 96"/>
                  <a:gd name="T31" fmla="*/ 92 h 120"/>
                  <a:gd name="T32" fmla="*/ 80 w 96"/>
                  <a:gd name="T33" fmla="*/ 9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20">
                    <a:moveTo>
                      <a:pt x="0" y="0"/>
                    </a:moveTo>
                    <a:lnTo>
                      <a:pt x="0" y="120"/>
                    </a:lnTo>
                    <a:lnTo>
                      <a:pt x="66" y="120"/>
                    </a:lnTo>
                    <a:lnTo>
                      <a:pt x="96" y="89"/>
                    </a:lnTo>
                    <a:lnTo>
                      <a:pt x="96" y="0"/>
                    </a:lnTo>
                    <a:lnTo>
                      <a:pt x="0" y="0"/>
                    </a:lnTo>
                    <a:close/>
                    <a:moveTo>
                      <a:pt x="9" y="11"/>
                    </a:moveTo>
                    <a:lnTo>
                      <a:pt x="86" y="11"/>
                    </a:lnTo>
                    <a:lnTo>
                      <a:pt x="86" y="82"/>
                    </a:lnTo>
                    <a:lnTo>
                      <a:pt x="60" y="82"/>
                    </a:lnTo>
                    <a:lnTo>
                      <a:pt x="60" y="109"/>
                    </a:lnTo>
                    <a:lnTo>
                      <a:pt x="9" y="109"/>
                    </a:lnTo>
                    <a:lnTo>
                      <a:pt x="9" y="11"/>
                    </a:lnTo>
                    <a:close/>
                    <a:moveTo>
                      <a:pt x="80" y="92"/>
                    </a:moveTo>
                    <a:lnTo>
                      <a:pt x="69" y="101"/>
                    </a:lnTo>
                    <a:lnTo>
                      <a:pt x="69" y="92"/>
                    </a:lnTo>
                    <a:lnTo>
                      <a:pt x="80" y="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4" name="Rectangle 9"/>
              <p:cNvSpPr>
                <a:spLocks noChangeArrowheads="1"/>
              </p:cNvSpPr>
              <p:nvPr/>
            </p:nvSpPr>
            <p:spPr bwMode="auto">
              <a:xfrm>
                <a:off x="27" y="33"/>
                <a:ext cx="42" cy="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5" name="Rectangle 10"/>
              <p:cNvSpPr>
                <a:spLocks noChangeArrowheads="1"/>
              </p:cNvSpPr>
              <p:nvPr/>
            </p:nvSpPr>
            <p:spPr bwMode="auto">
              <a:xfrm>
                <a:off x="27" y="61"/>
                <a:ext cx="27" cy="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4" name="Group 11"/>
            <p:cNvGrpSpPr/>
            <p:nvPr/>
          </p:nvGrpSpPr>
          <p:grpSpPr bwMode="auto">
            <a:xfrm>
              <a:off x="6484938" y="2843559"/>
              <a:ext cx="185737" cy="173038"/>
              <a:chOff x="0" y="0"/>
              <a:chExt cx="117" cy="109"/>
            </a:xfrm>
            <a:solidFill>
              <a:schemeClr val="bg1"/>
            </a:solidFill>
          </p:grpSpPr>
          <p:sp>
            <p:nvSpPr>
              <p:cNvPr id="60" name="Freeform 12"/>
              <p:cNvSpPr>
                <a:spLocks noEditPoints="1"/>
              </p:cNvSpPr>
              <p:nvPr/>
            </p:nvSpPr>
            <p:spPr bwMode="auto">
              <a:xfrm>
                <a:off x="0" y="0"/>
                <a:ext cx="117" cy="109"/>
              </a:xfrm>
              <a:custGeom>
                <a:avLst/>
                <a:gdLst>
                  <a:gd name="T0" fmla="*/ 100 w 117"/>
                  <a:gd name="T1" fmla="*/ 38 h 109"/>
                  <a:gd name="T2" fmla="*/ 100 w 117"/>
                  <a:gd name="T3" fmla="*/ 0 h 109"/>
                  <a:gd name="T4" fmla="*/ 0 w 117"/>
                  <a:gd name="T5" fmla="*/ 0 h 109"/>
                  <a:gd name="T6" fmla="*/ 0 w 117"/>
                  <a:gd name="T7" fmla="*/ 82 h 109"/>
                  <a:gd name="T8" fmla="*/ 24 w 117"/>
                  <a:gd name="T9" fmla="*/ 82 h 109"/>
                  <a:gd name="T10" fmla="*/ 24 w 117"/>
                  <a:gd name="T11" fmla="*/ 109 h 109"/>
                  <a:gd name="T12" fmla="*/ 54 w 117"/>
                  <a:gd name="T13" fmla="*/ 82 h 109"/>
                  <a:gd name="T14" fmla="*/ 57 w 117"/>
                  <a:gd name="T15" fmla="*/ 82 h 109"/>
                  <a:gd name="T16" fmla="*/ 57 w 117"/>
                  <a:gd name="T17" fmla="*/ 99 h 109"/>
                  <a:gd name="T18" fmla="*/ 60 w 117"/>
                  <a:gd name="T19" fmla="*/ 99 h 109"/>
                  <a:gd name="T20" fmla="*/ 117 w 117"/>
                  <a:gd name="T21" fmla="*/ 99 h 109"/>
                  <a:gd name="T22" fmla="*/ 117 w 117"/>
                  <a:gd name="T23" fmla="*/ 43 h 109"/>
                  <a:gd name="T24" fmla="*/ 117 w 117"/>
                  <a:gd name="T25" fmla="*/ 38 h 109"/>
                  <a:gd name="T26" fmla="*/ 100 w 117"/>
                  <a:gd name="T27" fmla="*/ 38 h 109"/>
                  <a:gd name="T28" fmla="*/ 51 w 117"/>
                  <a:gd name="T29" fmla="*/ 71 h 109"/>
                  <a:gd name="T30" fmla="*/ 34 w 117"/>
                  <a:gd name="T31" fmla="*/ 86 h 109"/>
                  <a:gd name="T32" fmla="*/ 34 w 117"/>
                  <a:gd name="T33" fmla="*/ 71 h 109"/>
                  <a:gd name="T34" fmla="*/ 10 w 117"/>
                  <a:gd name="T35" fmla="*/ 71 h 109"/>
                  <a:gd name="T36" fmla="*/ 10 w 117"/>
                  <a:gd name="T37" fmla="*/ 9 h 109"/>
                  <a:gd name="T38" fmla="*/ 90 w 117"/>
                  <a:gd name="T39" fmla="*/ 9 h 109"/>
                  <a:gd name="T40" fmla="*/ 90 w 117"/>
                  <a:gd name="T41" fmla="*/ 38 h 109"/>
                  <a:gd name="T42" fmla="*/ 57 w 117"/>
                  <a:gd name="T43" fmla="*/ 38 h 109"/>
                  <a:gd name="T44" fmla="*/ 57 w 117"/>
                  <a:gd name="T45" fmla="*/ 71 h 109"/>
                  <a:gd name="T46" fmla="*/ 51 w 117"/>
                  <a:gd name="T47" fmla="*/ 71 h 109"/>
                  <a:gd name="T48" fmla="*/ 108 w 117"/>
                  <a:gd name="T49" fmla="*/ 89 h 109"/>
                  <a:gd name="T50" fmla="*/ 67 w 117"/>
                  <a:gd name="T51" fmla="*/ 89 h 109"/>
                  <a:gd name="T52" fmla="*/ 67 w 117"/>
                  <a:gd name="T53" fmla="*/ 47 h 109"/>
                  <a:gd name="T54" fmla="*/ 108 w 117"/>
                  <a:gd name="T55" fmla="*/ 47 h 109"/>
                  <a:gd name="T56" fmla="*/ 108 w 117"/>
                  <a:gd name="T57" fmla="*/ 8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109">
                    <a:moveTo>
                      <a:pt x="100" y="38"/>
                    </a:moveTo>
                    <a:lnTo>
                      <a:pt x="100" y="0"/>
                    </a:lnTo>
                    <a:lnTo>
                      <a:pt x="0" y="0"/>
                    </a:lnTo>
                    <a:lnTo>
                      <a:pt x="0" y="82"/>
                    </a:lnTo>
                    <a:lnTo>
                      <a:pt x="24" y="82"/>
                    </a:lnTo>
                    <a:lnTo>
                      <a:pt x="24" y="109"/>
                    </a:lnTo>
                    <a:lnTo>
                      <a:pt x="54" y="82"/>
                    </a:lnTo>
                    <a:lnTo>
                      <a:pt x="57" y="82"/>
                    </a:lnTo>
                    <a:lnTo>
                      <a:pt x="57" y="99"/>
                    </a:lnTo>
                    <a:lnTo>
                      <a:pt x="60" y="99"/>
                    </a:lnTo>
                    <a:lnTo>
                      <a:pt x="117" y="99"/>
                    </a:lnTo>
                    <a:lnTo>
                      <a:pt x="117" y="43"/>
                    </a:lnTo>
                    <a:lnTo>
                      <a:pt x="117" y="38"/>
                    </a:lnTo>
                    <a:lnTo>
                      <a:pt x="100" y="38"/>
                    </a:lnTo>
                    <a:close/>
                    <a:moveTo>
                      <a:pt x="51" y="71"/>
                    </a:moveTo>
                    <a:lnTo>
                      <a:pt x="34" y="86"/>
                    </a:lnTo>
                    <a:lnTo>
                      <a:pt x="34" y="71"/>
                    </a:lnTo>
                    <a:lnTo>
                      <a:pt x="10" y="71"/>
                    </a:lnTo>
                    <a:lnTo>
                      <a:pt x="10" y="9"/>
                    </a:lnTo>
                    <a:lnTo>
                      <a:pt x="90" y="9"/>
                    </a:lnTo>
                    <a:lnTo>
                      <a:pt x="90" y="38"/>
                    </a:lnTo>
                    <a:lnTo>
                      <a:pt x="57" y="38"/>
                    </a:lnTo>
                    <a:lnTo>
                      <a:pt x="57" y="71"/>
                    </a:lnTo>
                    <a:lnTo>
                      <a:pt x="51" y="71"/>
                    </a:lnTo>
                    <a:close/>
                    <a:moveTo>
                      <a:pt x="108" y="89"/>
                    </a:moveTo>
                    <a:lnTo>
                      <a:pt x="67" y="89"/>
                    </a:lnTo>
                    <a:lnTo>
                      <a:pt x="67" y="47"/>
                    </a:lnTo>
                    <a:lnTo>
                      <a:pt x="108" y="47"/>
                    </a:lnTo>
                    <a:lnTo>
                      <a:pt x="108" y="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Rectangle 13"/>
              <p:cNvSpPr>
                <a:spLocks noChangeArrowheads="1"/>
              </p:cNvSpPr>
              <p:nvPr/>
            </p:nvSpPr>
            <p:spPr bwMode="auto">
              <a:xfrm>
                <a:off x="75" y="64"/>
                <a:ext cx="10" cy="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Rectangle 14"/>
              <p:cNvSpPr>
                <a:spLocks noChangeArrowheads="1"/>
              </p:cNvSpPr>
              <p:nvPr/>
            </p:nvSpPr>
            <p:spPr bwMode="auto">
              <a:xfrm>
                <a:off x="90" y="64"/>
                <a:ext cx="9" cy="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5" name="Group 15"/>
            <p:cNvGrpSpPr/>
            <p:nvPr/>
          </p:nvGrpSpPr>
          <p:grpSpPr bwMode="auto">
            <a:xfrm>
              <a:off x="2771775" y="2837209"/>
              <a:ext cx="185738" cy="187325"/>
              <a:chOff x="0" y="0"/>
              <a:chExt cx="117" cy="118"/>
            </a:xfrm>
            <a:solidFill>
              <a:schemeClr val="bg1"/>
            </a:solidFill>
          </p:grpSpPr>
          <p:sp>
            <p:nvSpPr>
              <p:cNvPr id="57" name="Freeform 16"/>
              <p:cNvSpPr>
                <a:spLocks noEditPoints="1"/>
              </p:cNvSpPr>
              <p:nvPr/>
            </p:nvSpPr>
            <p:spPr bwMode="auto">
              <a:xfrm>
                <a:off x="0" y="0"/>
                <a:ext cx="117" cy="118"/>
              </a:xfrm>
              <a:custGeom>
                <a:avLst/>
                <a:gdLst>
                  <a:gd name="T0" fmla="*/ 117 w 117"/>
                  <a:gd name="T1" fmla="*/ 21 h 118"/>
                  <a:gd name="T2" fmla="*/ 107 w 117"/>
                  <a:gd name="T3" fmla="*/ 21 h 118"/>
                  <a:gd name="T4" fmla="*/ 78 w 117"/>
                  <a:gd name="T5" fmla="*/ 21 h 118"/>
                  <a:gd name="T6" fmla="*/ 78 w 117"/>
                  <a:gd name="T7" fmla="*/ 0 h 118"/>
                  <a:gd name="T8" fmla="*/ 39 w 117"/>
                  <a:gd name="T9" fmla="*/ 0 h 118"/>
                  <a:gd name="T10" fmla="*/ 39 w 117"/>
                  <a:gd name="T11" fmla="*/ 21 h 118"/>
                  <a:gd name="T12" fmla="*/ 11 w 117"/>
                  <a:gd name="T13" fmla="*/ 21 h 118"/>
                  <a:gd name="T14" fmla="*/ 0 w 117"/>
                  <a:gd name="T15" fmla="*/ 21 h 118"/>
                  <a:gd name="T16" fmla="*/ 0 w 117"/>
                  <a:gd name="T17" fmla="*/ 31 h 118"/>
                  <a:gd name="T18" fmla="*/ 11 w 117"/>
                  <a:gd name="T19" fmla="*/ 31 h 118"/>
                  <a:gd name="T20" fmla="*/ 11 w 117"/>
                  <a:gd name="T21" fmla="*/ 118 h 118"/>
                  <a:gd name="T22" fmla="*/ 107 w 117"/>
                  <a:gd name="T23" fmla="*/ 118 h 118"/>
                  <a:gd name="T24" fmla="*/ 107 w 117"/>
                  <a:gd name="T25" fmla="*/ 31 h 118"/>
                  <a:gd name="T26" fmla="*/ 117 w 117"/>
                  <a:gd name="T27" fmla="*/ 31 h 118"/>
                  <a:gd name="T28" fmla="*/ 117 w 117"/>
                  <a:gd name="T29" fmla="*/ 21 h 118"/>
                  <a:gd name="T30" fmla="*/ 50 w 117"/>
                  <a:gd name="T31" fmla="*/ 10 h 118"/>
                  <a:gd name="T32" fmla="*/ 68 w 117"/>
                  <a:gd name="T33" fmla="*/ 10 h 118"/>
                  <a:gd name="T34" fmla="*/ 68 w 117"/>
                  <a:gd name="T35" fmla="*/ 21 h 118"/>
                  <a:gd name="T36" fmla="*/ 50 w 117"/>
                  <a:gd name="T37" fmla="*/ 21 h 118"/>
                  <a:gd name="T38" fmla="*/ 50 w 117"/>
                  <a:gd name="T39" fmla="*/ 10 h 118"/>
                  <a:gd name="T40" fmla="*/ 95 w 117"/>
                  <a:gd name="T41" fmla="*/ 105 h 118"/>
                  <a:gd name="T42" fmla="*/ 21 w 117"/>
                  <a:gd name="T43" fmla="*/ 105 h 118"/>
                  <a:gd name="T44" fmla="*/ 21 w 117"/>
                  <a:gd name="T45" fmla="*/ 31 h 118"/>
                  <a:gd name="T46" fmla="*/ 39 w 117"/>
                  <a:gd name="T47" fmla="*/ 31 h 118"/>
                  <a:gd name="T48" fmla="*/ 78 w 117"/>
                  <a:gd name="T49" fmla="*/ 31 h 118"/>
                  <a:gd name="T50" fmla="*/ 95 w 117"/>
                  <a:gd name="T51" fmla="*/ 31 h 118"/>
                  <a:gd name="T52" fmla="*/ 95 w 117"/>
                  <a:gd name="T53" fmla="*/ 10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18">
                    <a:moveTo>
                      <a:pt x="117" y="21"/>
                    </a:moveTo>
                    <a:lnTo>
                      <a:pt x="107" y="21"/>
                    </a:lnTo>
                    <a:lnTo>
                      <a:pt x="78" y="21"/>
                    </a:lnTo>
                    <a:lnTo>
                      <a:pt x="78" y="0"/>
                    </a:lnTo>
                    <a:lnTo>
                      <a:pt x="39" y="0"/>
                    </a:lnTo>
                    <a:lnTo>
                      <a:pt x="39" y="21"/>
                    </a:lnTo>
                    <a:lnTo>
                      <a:pt x="11" y="21"/>
                    </a:lnTo>
                    <a:lnTo>
                      <a:pt x="0" y="21"/>
                    </a:lnTo>
                    <a:lnTo>
                      <a:pt x="0" y="31"/>
                    </a:lnTo>
                    <a:lnTo>
                      <a:pt x="11" y="31"/>
                    </a:lnTo>
                    <a:lnTo>
                      <a:pt x="11" y="118"/>
                    </a:lnTo>
                    <a:lnTo>
                      <a:pt x="107" y="118"/>
                    </a:lnTo>
                    <a:lnTo>
                      <a:pt x="107" y="31"/>
                    </a:lnTo>
                    <a:lnTo>
                      <a:pt x="117" y="31"/>
                    </a:lnTo>
                    <a:lnTo>
                      <a:pt x="117" y="21"/>
                    </a:lnTo>
                    <a:close/>
                    <a:moveTo>
                      <a:pt x="50" y="10"/>
                    </a:moveTo>
                    <a:lnTo>
                      <a:pt x="68" y="10"/>
                    </a:lnTo>
                    <a:lnTo>
                      <a:pt x="68" y="21"/>
                    </a:lnTo>
                    <a:lnTo>
                      <a:pt x="50" y="21"/>
                    </a:lnTo>
                    <a:lnTo>
                      <a:pt x="50" y="10"/>
                    </a:lnTo>
                    <a:close/>
                    <a:moveTo>
                      <a:pt x="95" y="105"/>
                    </a:moveTo>
                    <a:lnTo>
                      <a:pt x="21" y="105"/>
                    </a:lnTo>
                    <a:lnTo>
                      <a:pt x="21" y="31"/>
                    </a:lnTo>
                    <a:lnTo>
                      <a:pt x="39" y="31"/>
                    </a:lnTo>
                    <a:lnTo>
                      <a:pt x="78" y="31"/>
                    </a:lnTo>
                    <a:lnTo>
                      <a:pt x="95" y="31"/>
                    </a:lnTo>
                    <a:lnTo>
                      <a:pt x="95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Rectangle 17"/>
              <p:cNvSpPr>
                <a:spLocks noChangeArrowheads="1"/>
              </p:cNvSpPr>
              <p:nvPr/>
            </p:nvSpPr>
            <p:spPr bwMode="auto">
              <a:xfrm>
                <a:off x="36" y="48"/>
                <a:ext cx="12" cy="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Rectangle 18"/>
              <p:cNvSpPr>
                <a:spLocks noChangeArrowheads="1"/>
              </p:cNvSpPr>
              <p:nvPr/>
            </p:nvSpPr>
            <p:spPr bwMode="auto">
              <a:xfrm>
                <a:off x="69" y="48"/>
                <a:ext cx="11" cy="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6" name="Group 19"/>
            <p:cNvGrpSpPr/>
            <p:nvPr/>
          </p:nvGrpSpPr>
          <p:grpSpPr bwMode="auto">
            <a:xfrm>
              <a:off x="900113" y="2835622"/>
              <a:ext cx="166687" cy="190500"/>
              <a:chOff x="0" y="0"/>
              <a:chExt cx="105" cy="120"/>
            </a:xfrm>
            <a:solidFill>
              <a:srgbClr val="2B262C"/>
            </a:solidFill>
          </p:grpSpPr>
          <p:sp>
            <p:nvSpPr>
              <p:cNvPr id="55" name="Freeform 20"/>
              <p:cNvSpPr/>
              <p:nvPr/>
            </p:nvSpPr>
            <p:spPr bwMode="auto">
              <a:xfrm>
                <a:off x="18" y="47"/>
                <a:ext cx="53" cy="26"/>
              </a:xfrm>
              <a:custGeom>
                <a:avLst/>
                <a:gdLst>
                  <a:gd name="T0" fmla="*/ 18 w 35"/>
                  <a:gd name="T1" fmla="*/ 11 h 17"/>
                  <a:gd name="T2" fmla="*/ 7 w 35"/>
                  <a:gd name="T3" fmla="*/ 0 h 17"/>
                  <a:gd name="T4" fmla="*/ 0 w 35"/>
                  <a:gd name="T5" fmla="*/ 0 h 17"/>
                  <a:gd name="T6" fmla="*/ 18 w 35"/>
                  <a:gd name="T7" fmla="*/ 17 h 17"/>
                  <a:gd name="T8" fmla="*/ 35 w 35"/>
                  <a:gd name="T9" fmla="*/ 0 h 17"/>
                  <a:gd name="T10" fmla="*/ 28 w 35"/>
                  <a:gd name="T11" fmla="*/ 0 h 17"/>
                  <a:gd name="T12" fmla="*/ 18 w 35"/>
                  <a:gd name="T13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7">
                    <a:moveTo>
                      <a:pt x="18" y="11"/>
                    </a:moveTo>
                    <a:cubicBezTo>
                      <a:pt x="12" y="11"/>
                      <a:pt x="7" y="6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8" y="17"/>
                      <a:pt x="18" y="17"/>
                    </a:cubicBezTo>
                    <a:cubicBezTo>
                      <a:pt x="27" y="17"/>
                      <a:pt x="35" y="10"/>
                      <a:pt x="35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3" y="11"/>
                      <a:pt x="18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Freeform 21"/>
              <p:cNvSpPr>
                <a:spLocks noEditPoints="1"/>
              </p:cNvSpPr>
              <p:nvPr/>
            </p:nvSpPr>
            <p:spPr bwMode="auto">
              <a:xfrm>
                <a:off x="0" y="0"/>
                <a:ext cx="105" cy="120"/>
              </a:xfrm>
              <a:custGeom>
                <a:avLst/>
                <a:gdLst>
                  <a:gd name="T0" fmla="*/ 105 w 105"/>
                  <a:gd name="T1" fmla="*/ 0 h 120"/>
                  <a:gd name="T2" fmla="*/ 23 w 105"/>
                  <a:gd name="T3" fmla="*/ 0 h 120"/>
                  <a:gd name="T4" fmla="*/ 23 w 105"/>
                  <a:gd name="T5" fmla="*/ 18 h 120"/>
                  <a:gd name="T6" fmla="*/ 0 w 105"/>
                  <a:gd name="T7" fmla="*/ 18 h 120"/>
                  <a:gd name="T8" fmla="*/ 0 w 105"/>
                  <a:gd name="T9" fmla="*/ 120 h 120"/>
                  <a:gd name="T10" fmla="*/ 89 w 105"/>
                  <a:gd name="T11" fmla="*/ 120 h 120"/>
                  <a:gd name="T12" fmla="*/ 89 w 105"/>
                  <a:gd name="T13" fmla="*/ 97 h 120"/>
                  <a:gd name="T14" fmla="*/ 105 w 105"/>
                  <a:gd name="T15" fmla="*/ 97 h 120"/>
                  <a:gd name="T16" fmla="*/ 105 w 105"/>
                  <a:gd name="T17" fmla="*/ 0 h 120"/>
                  <a:gd name="T18" fmla="*/ 78 w 105"/>
                  <a:gd name="T19" fmla="*/ 109 h 120"/>
                  <a:gd name="T20" fmla="*/ 11 w 105"/>
                  <a:gd name="T21" fmla="*/ 109 h 120"/>
                  <a:gd name="T22" fmla="*/ 11 w 105"/>
                  <a:gd name="T23" fmla="*/ 29 h 120"/>
                  <a:gd name="T24" fmla="*/ 23 w 105"/>
                  <a:gd name="T25" fmla="*/ 29 h 120"/>
                  <a:gd name="T26" fmla="*/ 78 w 105"/>
                  <a:gd name="T27" fmla="*/ 29 h 120"/>
                  <a:gd name="T28" fmla="*/ 78 w 105"/>
                  <a:gd name="T29" fmla="*/ 97 h 120"/>
                  <a:gd name="T30" fmla="*/ 78 w 105"/>
                  <a:gd name="T31" fmla="*/ 109 h 120"/>
                  <a:gd name="T32" fmla="*/ 96 w 105"/>
                  <a:gd name="T33" fmla="*/ 86 h 120"/>
                  <a:gd name="T34" fmla="*/ 89 w 105"/>
                  <a:gd name="T35" fmla="*/ 86 h 120"/>
                  <a:gd name="T36" fmla="*/ 89 w 105"/>
                  <a:gd name="T37" fmla="*/ 18 h 120"/>
                  <a:gd name="T38" fmla="*/ 32 w 105"/>
                  <a:gd name="T39" fmla="*/ 18 h 120"/>
                  <a:gd name="T40" fmla="*/ 32 w 105"/>
                  <a:gd name="T41" fmla="*/ 11 h 120"/>
                  <a:gd name="T42" fmla="*/ 96 w 105"/>
                  <a:gd name="T43" fmla="*/ 11 h 120"/>
                  <a:gd name="T44" fmla="*/ 96 w 105"/>
                  <a:gd name="T45" fmla="*/ 8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5" h="120">
                    <a:moveTo>
                      <a:pt x="105" y="0"/>
                    </a:moveTo>
                    <a:lnTo>
                      <a:pt x="23" y="0"/>
                    </a:lnTo>
                    <a:lnTo>
                      <a:pt x="23" y="18"/>
                    </a:lnTo>
                    <a:lnTo>
                      <a:pt x="0" y="18"/>
                    </a:lnTo>
                    <a:lnTo>
                      <a:pt x="0" y="120"/>
                    </a:lnTo>
                    <a:lnTo>
                      <a:pt x="89" y="120"/>
                    </a:lnTo>
                    <a:lnTo>
                      <a:pt x="89" y="97"/>
                    </a:lnTo>
                    <a:lnTo>
                      <a:pt x="105" y="97"/>
                    </a:lnTo>
                    <a:lnTo>
                      <a:pt x="105" y="0"/>
                    </a:lnTo>
                    <a:close/>
                    <a:moveTo>
                      <a:pt x="78" y="109"/>
                    </a:moveTo>
                    <a:lnTo>
                      <a:pt x="11" y="109"/>
                    </a:lnTo>
                    <a:lnTo>
                      <a:pt x="11" y="29"/>
                    </a:lnTo>
                    <a:lnTo>
                      <a:pt x="23" y="29"/>
                    </a:lnTo>
                    <a:lnTo>
                      <a:pt x="78" y="29"/>
                    </a:lnTo>
                    <a:lnTo>
                      <a:pt x="78" y="97"/>
                    </a:lnTo>
                    <a:lnTo>
                      <a:pt x="78" y="109"/>
                    </a:lnTo>
                    <a:close/>
                    <a:moveTo>
                      <a:pt x="96" y="86"/>
                    </a:moveTo>
                    <a:lnTo>
                      <a:pt x="89" y="86"/>
                    </a:lnTo>
                    <a:lnTo>
                      <a:pt x="89" y="18"/>
                    </a:lnTo>
                    <a:lnTo>
                      <a:pt x="32" y="18"/>
                    </a:lnTo>
                    <a:lnTo>
                      <a:pt x="32" y="11"/>
                    </a:lnTo>
                    <a:lnTo>
                      <a:pt x="96" y="11"/>
                    </a:lnTo>
                    <a:lnTo>
                      <a:pt x="96" y="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7" name="Text Box 22"/>
            <p:cNvSpPr txBox="1">
              <a:spLocks noChangeArrowheads="1"/>
            </p:cNvSpPr>
            <p:nvPr/>
          </p:nvSpPr>
          <p:spPr bwMode="auto">
            <a:xfrm>
              <a:off x="1116013" y="2782817"/>
              <a:ext cx="805838" cy="26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人才培养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 Box 23"/>
            <p:cNvSpPr txBox="1">
              <a:spLocks noChangeArrowheads="1"/>
            </p:cNvSpPr>
            <p:nvPr/>
          </p:nvSpPr>
          <p:spPr bwMode="auto">
            <a:xfrm>
              <a:off x="3001963" y="2782817"/>
              <a:ext cx="805838" cy="26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0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西点制作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 Box 24"/>
            <p:cNvSpPr txBox="1">
              <a:spLocks noChangeArrowheads="1"/>
            </p:cNvSpPr>
            <p:nvPr/>
          </p:nvSpPr>
          <p:spPr bwMode="auto">
            <a:xfrm>
              <a:off x="4837113" y="2782817"/>
              <a:ext cx="805838" cy="26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0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行业发展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Text Box 30"/>
            <p:cNvSpPr txBox="1">
              <a:spLocks noChangeArrowheads="1"/>
            </p:cNvSpPr>
            <p:nvPr/>
          </p:nvSpPr>
          <p:spPr bwMode="auto">
            <a:xfrm>
              <a:off x="570733" y="1832858"/>
              <a:ext cx="442092" cy="470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36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zh-CN" sz="36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2" name="Text Box 31"/>
            <p:cNvSpPr txBox="1">
              <a:spLocks noChangeArrowheads="1"/>
            </p:cNvSpPr>
            <p:nvPr/>
          </p:nvSpPr>
          <p:spPr bwMode="auto">
            <a:xfrm>
              <a:off x="4408438" y="1872545"/>
              <a:ext cx="492223" cy="470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36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zh-CN" sz="36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3" name="Text Box 32"/>
            <p:cNvSpPr txBox="1">
              <a:spLocks noChangeArrowheads="1"/>
            </p:cNvSpPr>
            <p:nvPr/>
          </p:nvSpPr>
          <p:spPr bwMode="auto">
            <a:xfrm>
              <a:off x="2587477" y="3474010"/>
              <a:ext cx="482896" cy="470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36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02</a:t>
              </a:r>
              <a:endParaRPr lang="zh-CN" altLang="zh-CN" sz="36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6" name="矩形 38"/>
          <p:cNvSpPr>
            <a:spLocks noChangeArrowheads="1"/>
          </p:cNvSpPr>
          <p:nvPr/>
        </p:nvSpPr>
        <p:spPr bwMode="auto">
          <a:xfrm>
            <a:off x="2401779" y="2410314"/>
            <a:ext cx="2243869" cy="96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以人才培养目标、西式面点工艺基础课程标准为依据划分</a:t>
            </a:r>
            <a:r>
              <a:rPr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模块。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38"/>
          <p:cNvSpPr>
            <a:spLocks noChangeArrowheads="1"/>
          </p:cNvSpPr>
          <p:nvPr/>
        </p:nvSpPr>
        <p:spPr bwMode="auto">
          <a:xfrm>
            <a:off x="7737413" y="2568074"/>
            <a:ext cx="2330191" cy="96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以经典产品为主，紧密联系行业产品发展，设定任务项目。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38"/>
          <p:cNvSpPr>
            <a:spLocks noChangeArrowheads="1"/>
          </p:cNvSpPr>
          <p:nvPr/>
        </p:nvSpPr>
        <p:spPr bwMode="auto">
          <a:xfrm>
            <a:off x="5159545" y="4849118"/>
            <a:ext cx="2093643" cy="96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以西式面点制作为主线贯穿教学。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KSO_Shape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4645649" y="3838061"/>
            <a:ext cx="329596" cy="362172"/>
          </a:xfrm>
          <a:custGeom>
            <a:avLst/>
            <a:gdLst>
              <a:gd name="T0" fmla="*/ 58205 w 11217276"/>
              <a:gd name="T1" fmla="*/ 579958 h 12325351"/>
              <a:gd name="T2" fmla="*/ 394909 w 11217276"/>
              <a:gd name="T3" fmla="*/ 579958 h 12325351"/>
              <a:gd name="T4" fmla="*/ 322328 w 11217276"/>
              <a:gd name="T5" fmla="*/ 971621 h 12325351"/>
              <a:gd name="T6" fmla="*/ 131714 w 11217276"/>
              <a:gd name="T7" fmla="*/ 971621 h 12325351"/>
              <a:gd name="T8" fmla="*/ 789108 w 11217276"/>
              <a:gd name="T9" fmla="*/ 573929 h 12325351"/>
              <a:gd name="T10" fmla="*/ 1333642 w 11217276"/>
              <a:gd name="T11" fmla="*/ 573929 h 12325351"/>
              <a:gd name="T12" fmla="*/ 1638537 w 11217276"/>
              <a:gd name="T13" fmla="*/ 900146 h 12325351"/>
              <a:gd name="T14" fmla="*/ 1638537 w 11217276"/>
              <a:gd name="T15" fmla="*/ 1689099 h 12325351"/>
              <a:gd name="T16" fmla="*/ 1528314 w 11217276"/>
              <a:gd name="T17" fmla="*/ 1800397 h 12325351"/>
              <a:gd name="T18" fmla="*/ 1416994 w 11217276"/>
              <a:gd name="T19" fmla="*/ 1689099 h 12325351"/>
              <a:gd name="T20" fmla="*/ 1416994 w 11217276"/>
              <a:gd name="T21" fmla="*/ 977452 h 12325351"/>
              <a:gd name="T22" fmla="*/ 1359415 w 11217276"/>
              <a:gd name="T23" fmla="*/ 977452 h 12325351"/>
              <a:gd name="T24" fmla="*/ 1359415 w 11217276"/>
              <a:gd name="T25" fmla="*/ 1787787 h 12325351"/>
              <a:gd name="T26" fmla="*/ 699723 w 11217276"/>
              <a:gd name="T27" fmla="*/ 1787787 h 12325351"/>
              <a:gd name="T28" fmla="*/ 699723 w 11217276"/>
              <a:gd name="T29" fmla="*/ 977452 h 12325351"/>
              <a:gd name="T30" fmla="*/ 656950 w 11217276"/>
              <a:gd name="T31" fmla="*/ 977452 h 12325351"/>
              <a:gd name="T32" fmla="*/ 588952 w 11217276"/>
              <a:gd name="T33" fmla="*/ 1173182 h 12325351"/>
              <a:gd name="T34" fmla="*/ 419505 w 11217276"/>
              <a:gd name="T35" fmla="*/ 1301476 h 12325351"/>
              <a:gd name="T36" fmla="*/ 111320 w 11217276"/>
              <a:gd name="T37" fmla="*/ 1301476 h 12325351"/>
              <a:gd name="T38" fmla="*/ 0 w 11217276"/>
              <a:gd name="T39" fmla="*/ 1190178 h 12325351"/>
              <a:gd name="T40" fmla="*/ 111320 w 11217276"/>
              <a:gd name="T41" fmla="*/ 1079977 h 12325351"/>
              <a:gd name="T42" fmla="*/ 389344 w 11217276"/>
              <a:gd name="T43" fmla="*/ 1079977 h 12325351"/>
              <a:gd name="T44" fmla="*/ 480923 w 11217276"/>
              <a:gd name="T45" fmla="*/ 814617 h 12325351"/>
              <a:gd name="T46" fmla="*/ 789108 w 11217276"/>
              <a:gd name="T47" fmla="*/ 573929 h 12325351"/>
              <a:gd name="T48" fmla="*/ 1029825 w 11217276"/>
              <a:gd name="T49" fmla="*/ 0 h 12325351"/>
              <a:gd name="T50" fmla="*/ 1284209 w 11217276"/>
              <a:gd name="T51" fmla="*/ 254384 h 12325351"/>
              <a:gd name="T52" fmla="*/ 1029825 w 11217276"/>
              <a:gd name="T53" fmla="*/ 508768 h 12325351"/>
              <a:gd name="T54" fmla="*/ 775441 w 11217276"/>
              <a:gd name="T55" fmla="*/ 254384 h 12325351"/>
              <a:gd name="T56" fmla="*/ 1029825 w 11217276"/>
              <a:gd name="T57" fmla="*/ 0 h 1232535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1217276" h="12325351">
                <a:moveTo>
                  <a:pt x="398463" y="3970338"/>
                </a:moveTo>
                <a:lnTo>
                  <a:pt x="2703513" y="3970338"/>
                </a:lnTo>
                <a:lnTo>
                  <a:pt x="2206626" y="6651626"/>
                </a:lnTo>
                <a:lnTo>
                  <a:pt x="901701" y="6651626"/>
                </a:lnTo>
                <a:lnTo>
                  <a:pt x="398463" y="3970338"/>
                </a:lnTo>
                <a:close/>
                <a:moveTo>
                  <a:pt x="5402162" y="3929063"/>
                </a:moveTo>
                <a:cubicBezTo>
                  <a:pt x="5995311" y="3929063"/>
                  <a:pt x="8518072" y="3929063"/>
                  <a:pt x="9129992" y="3929063"/>
                </a:cubicBezTo>
                <a:cubicBezTo>
                  <a:pt x="10365093" y="3929063"/>
                  <a:pt x="11217276" y="4927460"/>
                  <a:pt x="11217276" y="6162318"/>
                </a:cubicBezTo>
                <a:cubicBezTo>
                  <a:pt x="11217276" y="6789131"/>
                  <a:pt x="11217276" y="11143039"/>
                  <a:pt x="11217276" y="11563417"/>
                </a:cubicBezTo>
                <a:cubicBezTo>
                  <a:pt x="11217276" y="11983795"/>
                  <a:pt x="10883160" y="12325351"/>
                  <a:pt x="10462700" y="12325351"/>
                </a:cubicBezTo>
                <a:cubicBezTo>
                  <a:pt x="10042240" y="12325351"/>
                  <a:pt x="9700616" y="11983795"/>
                  <a:pt x="9700616" y="11563417"/>
                </a:cubicBezTo>
                <a:cubicBezTo>
                  <a:pt x="9700616" y="11071726"/>
                  <a:pt x="9700616" y="6691543"/>
                  <a:pt x="9700616" y="6691543"/>
                </a:cubicBezTo>
                <a:cubicBezTo>
                  <a:pt x="9306435" y="6691543"/>
                  <a:pt x="9306435" y="6691543"/>
                  <a:pt x="9306435" y="6691543"/>
                </a:cubicBezTo>
                <a:cubicBezTo>
                  <a:pt x="9306435" y="12239023"/>
                  <a:pt x="9306435" y="12239023"/>
                  <a:pt x="9306435" y="12239023"/>
                </a:cubicBezTo>
                <a:lnTo>
                  <a:pt x="4790242" y="12239023"/>
                </a:lnTo>
                <a:cubicBezTo>
                  <a:pt x="4790242" y="6691543"/>
                  <a:pt x="4790242" y="6691543"/>
                  <a:pt x="4790242" y="6691543"/>
                </a:cubicBezTo>
                <a:cubicBezTo>
                  <a:pt x="4497422" y="6691543"/>
                  <a:pt x="4497422" y="6691543"/>
                  <a:pt x="4497422" y="6691543"/>
                </a:cubicBezTo>
                <a:cubicBezTo>
                  <a:pt x="4031913" y="8031496"/>
                  <a:pt x="4031913" y="8031496"/>
                  <a:pt x="4031913" y="8031496"/>
                </a:cubicBezTo>
                <a:cubicBezTo>
                  <a:pt x="3859224" y="8530694"/>
                  <a:pt x="3423747" y="8909784"/>
                  <a:pt x="2871893" y="8909784"/>
                </a:cubicBezTo>
                <a:cubicBezTo>
                  <a:pt x="2871893" y="8909784"/>
                  <a:pt x="1253872" y="8909784"/>
                  <a:pt x="762084" y="8909784"/>
                </a:cubicBezTo>
                <a:cubicBezTo>
                  <a:pt x="341624" y="8909784"/>
                  <a:pt x="0" y="8568228"/>
                  <a:pt x="0" y="8147851"/>
                </a:cubicBezTo>
                <a:cubicBezTo>
                  <a:pt x="0" y="7723720"/>
                  <a:pt x="341624" y="7393423"/>
                  <a:pt x="762084" y="7393423"/>
                </a:cubicBezTo>
                <a:cubicBezTo>
                  <a:pt x="1028626" y="7393423"/>
                  <a:pt x="1888316" y="7393423"/>
                  <a:pt x="2665417" y="7393423"/>
                </a:cubicBezTo>
                <a:cubicBezTo>
                  <a:pt x="3292353" y="5576792"/>
                  <a:pt x="3292353" y="5576792"/>
                  <a:pt x="3292353" y="5576792"/>
                </a:cubicBezTo>
                <a:cubicBezTo>
                  <a:pt x="3551386" y="4627190"/>
                  <a:pt x="4369782" y="3929063"/>
                  <a:pt x="5402162" y="3929063"/>
                </a:cubicBezTo>
                <a:close/>
                <a:moveTo>
                  <a:pt x="7050088" y="0"/>
                </a:moveTo>
                <a:cubicBezTo>
                  <a:pt x="8011885" y="0"/>
                  <a:pt x="8791576" y="779691"/>
                  <a:pt x="8791576" y="1741488"/>
                </a:cubicBezTo>
                <a:cubicBezTo>
                  <a:pt x="8791576" y="2703285"/>
                  <a:pt x="8011885" y="3482976"/>
                  <a:pt x="7050088" y="3482976"/>
                </a:cubicBezTo>
                <a:cubicBezTo>
                  <a:pt x="6088291" y="3482976"/>
                  <a:pt x="5308600" y="2703285"/>
                  <a:pt x="5308600" y="1741488"/>
                </a:cubicBezTo>
                <a:cubicBezTo>
                  <a:pt x="5308600" y="779691"/>
                  <a:pt x="6088291" y="0"/>
                  <a:pt x="70500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/>
          <a:p>
            <a:endParaRPr lang="zh-CN" altLang="en-US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3" y="548372"/>
            <a:ext cx="4065696" cy="698853"/>
            <a:chOff x="544" y="253844"/>
            <a:chExt cx="3672407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4" y="343214"/>
              <a:ext cx="3213356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6211" y="617251"/>
            <a:ext cx="7095588" cy="795094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内容组织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8"/>
            <a:ext cx="780701" cy="780742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7" name="表格 36"/>
          <p:cNvGraphicFramePr/>
          <p:nvPr/>
        </p:nvGraphicFramePr>
        <p:xfrm>
          <a:off x="2547620" y="1412240"/>
          <a:ext cx="7049135" cy="4967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135"/>
                <a:gridCol w="2670175"/>
                <a:gridCol w="2282825"/>
              </a:tblGrid>
              <a:tr h="2133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800" b="1" dirty="0">
                          <a:solidFill>
                            <a:schemeClr val="tx1"/>
                          </a:solidFill>
                        </a:rPr>
                        <a:t>模块名称</a:t>
                      </a:r>
                      <a:endParaRPr lang="zh-CN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800" b="1" dirty="0">
                          <a:solidFill>
                            <a:schemeClr val="tx1"/>
                          </a:solidFill>
                        </a:rPr>
                        <a:t>任务名称</a:t>
                      </a:r>
                      <a:endParaRPr lang="zh-CN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800" b="1">
                          <a:solidFill>
                            <a:schemeClr val="tx1"/>
                          </a:solidFill>
                        </a:rPr>
                        <a:t>课时安排</a:t>
                      </a:r>
                      <a:endParaRPr lang="zh-CN" altLang="en-US" sz="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模块一  西点概述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  <a:sym typeface="+mn-ea"/>
                        </a:rPr>
                        <a:t>任务一 西点概念与分类</a:t>
                      </a:r>
                      <a:endParaRPr lang="zh-CN" altLang="en-US" sz="8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</a:rPr>
                        <a:t>模块二  西点常用原料及设备与器具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  <a:sym typeface="+mn-ea"/>
                        </a:rPr>
                        <a:t>任务二 </a:t>
                      </a:r>
                      <a:r>
                        <a:rPr lang="zh-CN" altLang="en-US" sz="800" dirty="0">
                          <a:solidFill>
                            <a:schemeClr val="tx1"/>
                          </a:solidFill>
                        </a:rPr>
                        <a:t>主要原辅料及</a:t>
                      </a:r>
                      <a:r>
                        <a:rPr lang="zh-CN" altLang="en-US" sz="800" dirty="0">
                          <a:solidFill>
                            <a:schemeClr val="tx1"/>
                          </a:solidFill>
                          <a:sym typeface="+mn-ea"/>
                        </a:rPr>
                        <a:t>添加剂</a:t>
                      </a:r>
                      <a:r>
                        <a:rPr lang="zh-CN" altLang="en-US" sz="800" dirty="0">
                          <a:solidFill>
                            <a:schemeClr val="tx1"/>
                          </a:solidFill>
                        </a:rPr>
                        <a:t>与常用设备</a:t>
                      </a:r>
                      <a:r>
                        <a:rPr lang="zh-CN" altLang="en-US" sz="800" dirty="0">
                          <a:solidFill>
                            <a:schemeClr val="tx1"/>
                          </a:solidFill>
                          <a:sym typeface="等线" panose="02010600030101010101" charset="-122"/>
                        </a:rPr>
                        <a:t>、器具</a:t>
                      </a:r>
                      <a:endParaRPr lang="zh-CN" altLang="en-US" sz="8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模块三  面包制作工艺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</a:rPr>
                        <a:t>任务三  甜面包制作工艺（一）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</a:rPr>
                        <a:t>（椰蓉餐包）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altLang="zh-C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</a:rPr>
                        <a:t>任务四  甜面包制作工艺（二）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</a:rPr>
                        <a:t>（法兰克福）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altLang="zh-C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8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  <a:sym typeface="+mn-ea"/>
                        </a:rPr>
                        <a:t>模块四  蛋糕制作工艺</a:t>
                      </a:r>
                      <a:endParaRPr lang="zh-CN" altLang="en-US" sz="8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8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任务五   海绵蛋糕制作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（纸杯蛋糕）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任务六  戚风蛋糕制作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（浮云卷）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5125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任务七   油脂蛋糕制作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（玛德琳）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 rowSpan="6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</a:rPr>
                        <a:t>模块五  点心制作工艺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任务八  清酥制作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（蛋挞）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任务九  混酥制作（一）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（造型饼干）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任务十  混酥制作（二）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（磨牙棒）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336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</a:rPr>
                        <a:t>任务十一  泡芙制作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任务十二  冷冻甜点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（水果慕斯）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任务十三  其他类点心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</a:rPr>
                        <a:t>（</a:t>
                      </a:r>
                      <a:endParaRPr lang="zh-CN" altLang="en-US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480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复习测试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480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合计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chemeClr val="tx1"/>
                          </a:solidFill>
                        </a:rPr>
                        <a:t>64</a:t>
                      </a:r>
                      <a:endParaRPr lang="en-US" altLang="zh-CN" sz="1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3" y="548372"/>
            <a:ext cx="4065696" cy="698853"/>
            <a:chOff x="544" y="253844"/>
            <a:chExt cx="3672407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4" y="343214"/>
              <a:ext cx="3213356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933590" y="617251"/>
            <a:ext cx="7095588" cy="795094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教学重难点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8"/>
            <a:ext cx="780701" cy="780742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600993" y="2062220"/>
            <a:ext cx="1447800" cy="1446213"/>
            <a:chOff x="1600993" y="1463903"/>
            <a:chExt cx="1447800" cy="1446213"/>
          </a:xfrm>
          <a:solidFill>
            <a:srgbClr val="8CC344"/>
          </a:solidFill>
        </p:grpSpPr>
        <p:sp>
          <p:nvSpPr>
            <p:cNvPr id="28" name="Freeform 14"/>
            <p:cNvSpPr/>
            <p:nvPr/>
          </p:nvSpPr>
          <p:spPr bwMode="auto">
            <a:xfrm>
              <a:off x="1600993" y="1463903"/>
              <a:ext cx="1447800" cy="1446213"/>
            </a:xfrm>
            <a:custGeom>
              <a:avLst/>
              <a:gdLst>
                <a:gd name="T0" fmla="*/ 649558364 w 3227"/>
                <a:gd name="T1" fmla="*/ 328185033 h 3227"/>
                <a:gd name="T2" fmla="*/ 324879680 w 3227"/>
                <a:gd name="T3" fmla="*/ 648135123 h 3227"/>
                <a:gd name="T4" fmla="*/ 0 w 3227"/>
                <a:gd name="T5" fmla="*/ 323966949 h 3227"/>
                <a:gd name="T6" fmla="*/ 320652929 w 3227"/>
                <a:gd name="T7" fmla="*/ 0 h 3227"/>
                <a:gd name="T8" fmla="*/ 320652929 w 3227"/>
                <a:gd name="T9" fmla="*/ 0 h 3227"/>
                <a:gd name="T10" fmla="*/ 324879680 w 3227"/>
                <a:gd name="T11" fmla="*/ 0 h 3227"/>
                <a:gd name="T12" fmla="*/ 649558364 w 3227"/>
                <a:gd name="T13" fmla="*/ 0 h 3227"/>
                <a:gd name="T14" fmla="*/ 649558364 w 3227"/>
                <a:gd name="T15" fmla="*/ 323966949 h 3227"/>
                <a:gd name="T16" fmla="*/ 649558364 w 3227"/>
                <a:gd name="T17" fmla="*/ 328185033 h 3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3227">
                  <a:moveTo>
                    <a:pt x="3227" y="1634"/>
                  </a:moveTo>
                  <a:cubicBezTo>
                    <a:pt x="3216" y="2515"/>
                    <a:pt x="2498" y="3227"/>
                    <a:pt x="1614" y="3227"/>
                  </a:cubicBezTo>
                  <a:cubicBezTo>
                    <a:pt x="723" y="3227"/>
                    <a:pt x="0" y="2504"/>
                    <a:pt x="0" y="1613"/>
                  </a:cubicBezTo>
                  <a:cubicBezTo>
                    <a:pt x="0" y="729"/>
                    <a:pt x="712" y="11"/>
                    <a:pt x="1593" y="0"/>
                  </a:cubicBezTo>
                  <a:lnTo>
                    <a:pt x="1614" y="0"/>
                  </a:lnTo>
                  <a:lnTo>
                    <a:pt x="3227" y="0"/>
                  </a:lnTo>
                  <a:lnTo>
                    <a:pt x="3227" y="1613"/>
                  </a:lnTo>
                  <a:lnTo>
                    <a:pt x="3227" y="16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TextBox 5"/>
            <p:cNvSpPr txBox="1">
              <a:spLocks noChangeArrowheads="1"/>
            </p:cNvSpPr>
            <p:nvPr/>
          </p:nvSpPr>
          <p:spPr bwMode="auto">
            <a:xfrm>
              <a:off x="1758156" y="1617891"/>
              <a:ext cx="1210588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重点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3258343" y="2209858"/>
            <a:ext cx="725487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＊</a:t>
            </a:r>
            <a:r>
              <a:rPr lang="zh-CN" altLang="en-US" sz="2400" dirty="0">
                <a:latin typeface="宋体" panose="02010600030101010101" pitchFamily="2" charset="-122"/>
              </a:rPr>
              <a:t>西点设备工具的识别与正确使用；</a:t>
            </a:r>
            <a:endParaRPr lang="zh-CN" altLang="en-US" sz="2400" dirty="0">
              <a:latin typeface="宋体" panose="02010600030101010101" pitchFamily="2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＊</a:t>
            </a:r>
            <a:r>
              <a:rPr lang="zh-CN" altLang="en-US" sz="2400" dirty="0">
                <a:latin typeface="宋体" panose="02010600030101010101" pitchFamily="2" charset="-122"/>
              </a:rPr>
              <a:t>面团搅拌程度的准确判定、发酵方法的掌握；</a:t>
            </a:r>
            <a:endParaRPr lang="zh-CN" altLang="en-US" sz="2400" dirty="0">
              <a:latin typeface="宋体" panose="02010600030101010101" pitchFamily="2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＊</a:t>
            </a:r>
            <a:r>
              <a:rPr lang="zh-CN" altLang="en-US" sz="2400" dirty="0">
                <a:latin typeface="宋体" panose="02010600030101010101" pitchFamily="2" charset="-122"/>
              </a:rPr>
              <a:t>蛋糕制作的工艺流程；</a:t>
            </a:r>
            <a:endParaRPr lang="zh-CN" altLang="en-US" sz="2400" dirty="0">
              <a:latin typeface="宋体" panose="02010600030101010101" pitchFamily="2" charset="-122"/>
            </a:endParaRP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3312001" y="4533411"/>
            <a:ext cx="724852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＊</a:t>
            </a:r>
            <a:r>
              <a:rPr lang="zh-CN" altLang="en-US" sz="2400" dirty="0">
                <a:solidFill>
                  <a:prstClr val="black"/>
                </a:solidFill>
                <a:latin typeface="Calibri" panose="020F0502020204030204"/>
                <a:sym typeface="+mn-ea"/>
              </a:rPr>
              <a:t>西点各原辅料在西点中的工艺作用；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＊</a:t>
            </a:r>
            <a:r>
              <a:rPr lang="zh-CN" altLang="en-US" sz="2400" dirty="0">
                <a:solidFill>
                  <a:prstClr val="black"/>
                </a:solidFill>
                <a:latin typeface="Calibri" panose="020F0502020204030204"/>
              </a:rPr>
              <a:t>面包制作工艺条件的控制及影响因素的把控；</a:t>
            </a:r>
            <a:endParaRPr lang="zh-CN" alt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＊</a:t>
            </a:r>
            <a:r>
              <a:rPr lang="zh-CN" altLang="en-US" sz="2400" dirty="0">
                <a:solidFill>
                  <a:prstClr val="black"/>
                </a:solidFill>
                <a:latin typeface="Calibri" panose="020F0502020204030204"/>
              </a:rPr>
              <a:t>不同蛋糕的工艺特点及工艺原理。</a:t>
            </a:r>
            <a:endParaRPr lang="zh-CN" alt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3312318" y="1732020"/>
            <a:ext cx="7200900" cy="400050"/>
          </a:xfrm>
          <a:prstGeom prst="rect">
            <a:avLst/>
          </a:prstGeom>
          <a:solidFill>
            <a:srgbClr val="8CC344"/>
          </a:solidFill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/>
            <a:r>
              <a:rPr lang="zh-CN" altLang="en-US" sz="2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教学重点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3336131" y="4011123"/>
            <a:ext cx="7177087" cy="400050"/>
          </a:xfrm>
          <a:prstGeom prst="rect">
            <a:avLst/>
          </a:prstGeom>
          <a:solidFill>
            <a:srgbClr val="004C40"/>
          </a:solidFill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/>
            <a:r>
              <a:rPr lang="zh-CN" altLang="en-US" sz="2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教学难点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600993" y="4533411"/>
            <a:ext cx="1447800" cy="1446212"/>
            <a:chOff x="1600993" y="3935094"/>
            <a:chExt cx="1447800" cy="1446212"/>
          </a:xfrm>
          <a:solidFill>
            <a:srgbClr val="004C40"/>
          </a:solidFill>
        </p:grpSpPr>
        <p:sp>
          <p:nvSpPr>
            <p:cNvPr id="35" name="Freeform 14"/>
            <p:cNvSpPr/>
            <p:nvPr/>
          </p:nvSpPr>
          <p:spPr bwMode="auto">
            <a:xfrm>
              <a:off x="1600993" y="3935094"/>
              <a:ext cx="1447800" cy="1446212"/>
            </a:xfrm>
            <a:custGeom>
              <a:avLst/>
              <a:gdLst>
                <a:gd name="T0" fmla="*/ 649558364 w 3227"/>
                <a:gd name="T1" fmla="*/ 328184358 h 3227"/>
                <a:gd name="T2" fmla="*/ 324879680 w 3227"/>
                <a:gd name="T3" fmla="*/ 648134227 h 3227"/>
                <a:gd name="T4" fmla="*/ 0 w 3227"/>
                <a:gd name="T5" fmla="*/ 323966725 h 3227"/>
                <a:gd name="T6" fmla="*/ 320652929 w 3227"/>
                <a:gd name="T7" fmla="*/ 0 h 3227"/>
                <a:gd name="T8" fmla="*/ 320652929 w 3227"/>
                <a:gd name="T9" fmla="*/ 0 h 3227"/>
                <a:gd name="T10" fmla="*/ 324879680 w 3227"/>
                <a:gd name="T11" fmla="*/ 0 h 3227"/>
                <a:gd name="T12" fmla="*/ 649558364 w 3227"/>
                <a:gd name="T13" fmla="*/ 0 h 3227"/>
                <a:gd name="T14" fmla="*/ 649558364 w 3227"/>
                <a:gd name="T15" fmla="*/ 323966725 h 3227"/>
                <a:gd name="T16" fmla="*/ 649558364 w 3227"/>
                <a:gd name="T17" fmla="*/ 328184358 h 3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3227">
                  <a:moveTo>
                    <a:pt x="3227" y="1634"/>
                  </a:moveTo>
                  <a:cubicBezTo>
                    <a:pt x="3216" y="2515"/>
                    <a:pt x="2498" y="3227"/>
                    <a:pt x="1614" y="3227"/>
                  </a:cubicBezTo>
                  <a:cubicBezTo>
                    <a:pt x="723" y="3227"/>
                    <a:pt x="0" y="2504"/>
                    <a:pt x="0" y="1613"/>
                  </a:cubicBezTo>
                  <a:cubicBezTo>
                    <a:pt x="0" y="729"/>
                    <a:pt x="712" y="11"/>
                    <a:pt x="1593" y="0"/>
                  </a:cubicBezTo>
                  <a:lnTo>
                    <a:pt x="1614" y="0"/>
                  </a:lnTo>
                  <a:lnTo>
                    <a:pt x="3227" y="0"/>
                  </a:lnTo>
                  <a:lnTo>
                    <a:pt x="3227" y="1613"/>
                  </a:lnTo>
                  <a:lnTo>
                    <a:pt x="3227" y="16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TextBox 11"/>
            <p:cNvSpPr txBox="1">
              <a:spLocks noChangeArrowheads="1"/>
            </p:cNvSpPr>
            <p:nvPr/>
          </p:nvSpPr>
          <p:spPr bwMode="auto">
            <a:xfrm>
              <a:off x="1758156" y="4089081"/>
              <a:ext cx="1210588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4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难点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49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849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49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30" grpId="0"/>
      <p:bldP spid="31" grpId="0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5" y="548370"/>
            <a:ext cx="4065697" cy="698854"/>
            <a:chOff x="543" y="253844"/>
            <a:chExt cx="3672408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6211" y="617253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解决措施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椭圆 53"/>
          <p:cNvSpPr/>
          <p:nvPr/>
        </p:nvSpPr>
        <p:spPr>
          <a:xfrm>
            <a:off x="3176358" y="2578208"/>
            <a:ext cx="1593125" cy="1613609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426" tIns="45712" rIns="91426" bIns="4571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4630844" y="2548414"/>
            <a:ext cx="1593125" cy="1613609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426" tIns="45712" rIns="91426" bIns="4571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6065190" y="2578209"/>
            <a:ext cx="1593125" cy="1613609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426" tIns="45712" rIns="91426" bIns="4571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7438514" y="2548415"/>
            <a:ext cx="1692110" cy="1634126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426" tIns="45712" rIns="91426" bIns="4571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8" name="TextBox 88"/>
          <p:cNvSpPr txBox="1"/>
          <p:nvPr/>
        </p:nvSpPr>
        <p:spPr>
          <a:xfrm>
            <a:off x="3536365" y="3016794"/>
            <a:ext cx="811559" cy="64631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任务驱动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89"/>
          <p:cNvSpPr txBox="1"/>
          <p:nvPr/>
        </p:nvSpPr>
        <p:spPr>
          <a:xfrm>
            <a:off x="5003212" y="2952505"/>
            <a:ext cx="790412" cy="64631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现场教学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extBox 90"/>
          <p:cNvSpPr txBox="1"/>
          <p:nvPr/>
        </p:nvSpPr>
        <p:spPr>
          <a:xfrm>
            <a:off x="6335801" y="2933533"/>
            <a:ext cx="829728" cy="64631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结对帮扶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91"/>
          <p:cNvSpPr txBox="1"/>
          <p:nvPr/>
        </p:nvSpPr>
        <p:spPr>
          <a:xfrm>
            <a:off x="7857669" y="2980194"/>
            <a:ext cx="778563" cy="64631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加强练习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Box 92"/>
          <p:cNvSpPr txBox="1"/>
          <p:nvPr/>
        </p:nvSpPr>
        <p:spPr>
          <a:xfrm>
            <a:off x="1006475" y="1886585"/>
            <a:ext cx="27952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通过课前预习，课后总结，加强理论知识理解。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3894794" y="1782514"/>
            <a:ext cx="0" cy="859143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5" name="直接连接符 64"/>
          <p:cNvCxnSpPr/>
          <p:nvPr/>
        </p:nvCxnSpPr>
        <p:spPr>
          <a:xfrm>
            <a:off x="1634316" y="1763468"/>
            <a:ext cx="2260478" cy="1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oval"/>
            <a:tailEnd type="none"/>
          </a:ln>
          <a:effectLst/>
        </p:spPr>
      </p:cxnSp>
      <p:cxnSp>
        <p:nvCxnSpPr>
          <p:cNvPr id="66" name="直接连接符 65"/>
          <p:cNvCxnSpPr/>
          <p:nvPr/>
        </p:nvCxnSpPr>
        <p:spPr>
          <a:xfrm flipV="1">
            <a:off x="5570855" y="1683385"/>
            <a:ext cx="2124075" cy="571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oval"/>
            <a:tailEnd type="none"/>
          </a:ln>
          <a:effectLst/>
        </p:spPr>
      </p:cxnSp>
      <p:sp>
        <p:nvSpPr>
          <p:cNvPr id="67" name="TextBox 97"/>
          <p:cNvSpPr txBox="1"/>
          <p:nvPr/>
        </p:nvSpPr>
        <p:spPr>
          <a:xfrm>
            <a:off x="5793767" y="1763555"/>
            <a:ext cx="3065434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教学过程中教师突出重难点，学生强化理解掌握。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8" name="直接连接符 67"/>
          <p:cNvCxnSpPr/>
          <p:nvPr/>
        </p:nvCxnSpPr>
        <p:spPr>
          <a:xfrm>
            <a:off x="5570799" y="1689271"/>
            <a:ext cx="0" cy="859143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0" name="直接连接符 69"/>
          <p:cNvCxnSpPr/>
          <p:nvPr/>
        </p:nvCxnSpPr>
        <p:spPr>
          <a:xfrm flipH="1">
            <a:off x="6798945" y="4161790"/>
            <a:ext cx="19685" cy="130111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1" name="直接连接符 70"/>
          <p:cNvCxnSpPr/>
          <p:nvPr/>
        </p:nvCxnSpPr>
        <p:spPr>
          <a:xfrm>
            <a:off x="8292473" y="4191817"/>
            <a:ext cx="0" cy="859143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2" name="直接连接符 71"/>
          <p:cNvCxnSpPr/>
          <p:nvPr/>
        </p:nvCxnSpPr>
        <p:spPr>
          <a:xfrm flipV="1">
            <a:off x="2462530" y="5458460"/>
            <a:ext cx="4356100" cy="444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oval"/>
            <a:tailEnd type="none"/>
          </a:ln>
          <a:effectLst/>
        </p:spPr>
      </p:cxnSp>
      <p:cxnSp>
        <p:nvCxnSpPr>
          <p:cNvPr id="73" name="直接连接符 72"/>
          <p:cNvCxnSpPr/>
          <p:nvPr/>
        </p:nvCxnSpPr>
        <p:spPr>
          <a:xfrm>
            <a:off x="8332470" y="5064760"/>
            <a:ext cx="2087245" cy="2095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oval"/>
            <a:tailEnd type="none"/>
          </a:ln>
          <a:effectLst/>
        </p:spPr>
      </p:cxnSp>
      <p:sp>
        <p:nvSpPr>
          <p:cNvPr id="74" name="TextBox 104"/>
          <p:cNvSpPr txBox="1"/>
          <p:nvPr/>
        </p:nvSpPr>
        <p:spPr>
          <a:xfrm>
            <a:off x="1732915" y="4332605"/>
            <a:ext cx="4931410" cy="959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通过一对一、一对多、先进带后进结对帮扶，将重点难点反复练习，从而突破重难点。</a:t>
            </a:r>
            <a:r>
              <a:rPr lang="zh-CN" altLang="en-US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原料鉴</a:t>
            </a:r>
            <a:r>
              <a:rPr lang="zh-CN" altLang="en-US" sz="1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别与保管知识。</a:t>
            </a:r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TextBox 106"/>
          <p:cNvSpPr txBox="1"/>
          <p:nvPr/>
        </p:nvSpPr>
        <p:spPr>
          <a:xfrm>
            <a:off x="8445748" y="4332123"/>
            <a:ext cx="2347422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针对课程知识点，作核心技能训练。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851660" y="5751195"/>
            <a:ext cx="8362315" cy="91694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教师凝练要点、学生加强练习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/>
      <p:bldP spid="67" grpId="0"/>
      <p:bldP spid="74" grpId="0"/>
      <p:bldP spid="76" grpId="0"/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 flipH="1">
            <a:off x="5272049" y="914425"/>
            <a:ext cx="1787603" cy="1787702"/>
          </a:xfrm>
          <a:prstGeom prst="ellipse">
            <a:avLst/>
          </a:prstGeom>
          <a:noFill/>
          <a:ln w="19050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50938" y="1249809"/>
            <a:ext cx="1229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66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弧形 11"/>
          <p:cNvSpPr/>
          <p:nvPr/>
        </p:nvSpPr>
        <p:spPr>
          <a:xfrm>
            <a:off x="-4905635" y="5537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弧形 12"/>
          <p:cNvSpPr/>
          <p:nvPr/>
        </p:nvSpPr>
        <p:spPr>
          <a:xfrm>
            <a:off x="-5231631" y="6074633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弧形 13"/>
          <p:cNvSpPr/>
          <p:nvPr/>
        </p:nvSpPr>
        <p:spPr>
          <a:xfrm>
            <a:off x="-5486154" y="6553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弧形 14"/>
          <p:cNvSpPr/>
          <p:nvPr/>
        </p:nvSpPr>
        <p:spPr>
          <a:xfrm flipH="1">
            <a:off x="5617277" y="5628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弧形 15"/>
          <p:cNvSpPr/>
          <p:nvPr/>
        </p:nvSpPr>
        <p:spPr>
          <a:xfrm flipH="1">
            <a:off x="5291281" y="6165145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 flipH="1">
            <a:off x="5036758" y="6644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768600" y="3121478"/>
            <a:ext cx="6794500" cy="1219200"/>
          </a:xfrm>
          <a:prstGeom prst="rect">
            <a:avLst/>
          </a:prstGeom>
          <a:noFill/>
          <a:ln>
            <a:solidFill>
              <a:srgbClr val="8CC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557093" y="3269413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教学实施</a:t>
            </a:r>
            <a:endParaRPr lang="zh-CN" altLang="en-US" sz="54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5" y="548370"/>
            <a:ext cx="4065697" cy="698854"/>
            <a:chOff x="543" y="253843"/>
            <a:chExt cx="3672408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983B7"/>
                </a:solidFill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7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983B7"/>
                </a:solidFill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6211" y="617253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学情分析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Picture 2" descr="https://gss1.bdstatic.com/9vo3dSag_xI4khGkpoWK1HF6hhy/baike/c0%3Dbaike92%2C5%2C5%2C92%2C30/sign=b985f302df2a283457ab3e593adca28f/241f95cad1c8a78610cba9116c09c93d71cf50c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19" y="507425"/>
            <a:ext cx="3164994" cy="277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935554" y="1530353"/>
            <a:ext cx="273101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优点：      </a:t>
            </a:r>
            <a:endParaRPr lang="en-US" altLang="zh-CN" sz="2000" b="1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对专业富有新鲜感</a:t>
            </a:r>
            <a:endParaRPr lang="en-US" altLang="zh-CN" sz="2000" b="1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动手能力强</a:t>
            </a:r>
            <a:endParaRPr lang="en-US" altLang="zh-CN" sz="2000" b="1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喜欢实践课程</a:t>
            </a:r>
            <a:endParaRPr lang="en-US" altLang="zh-CN" sz="2000" b="1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endParaRPr lang="en-US" altLang="zh-CN" sz="2000" b="1" dirty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066243" y="1530353"/>
            <a:ext cx="2731011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缺</a:t>
            </a: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点：      </a:t>
            </a:r>
            <a:endParaRPr lang="en-US" altLang="zh-CN" sz="2000" b="1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学习主动性欠缺</a:t>
            </a:r>
            <a:endParaRPr lang="en-US" altLang="zh-CN" sz="2000" b="1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具有畏难情绪</a:t>
            </a:r>
            <a:endParaRPr lang="zh-CN" altLang="en-US" sz="2000" b="1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rPr>
              <a:t>“移动互联一代”</a:t>
            </a:r>
            <a:endParaRPr lang="en-US" altLang="zh-CN" sz="2000" b="1" dirty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endParaRPr lang="en-US" altLang="zh-CN" sz="2000" b="1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endParaRPr lang="en-US" altLang="zh-CN" sz="2000" b="1" dirty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1818" y="3971338"/>
            <a:ext cx="917986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b="1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教学中，融入信息化教学手段，教学方法多元化，激发学生学习兴趣，调动学生学习积极性；</a:t>
            </a:r>
            <a:r>
              <a:rPr lang="zh-CN" altLang="en-US" sz="2000" b="1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利用任务驱动开展小组活动，引导学生自主学习；教学中，采用项目化教学，教学内容从易到难，反复练习，从而达到教学效果。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5" y="548370"/>
            <a:ext cx="4065697" cy="698854"/>
            <a:chOff x="543" y="253843"/>
            <a:chExt cx="3672408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983B7"/>
                </a:solidFill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7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983B7"/>
                </a:solidFill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7481" y="587408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教学方法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6" name="组合 16"/>
          <p:cNvGrpSpPr/>
          <p:nvPr/>
        </p:nvGrpSpPr>
        <p:grpSpPr bwMode="auto">
          <a:xfrm>
            <a:off x="2873330" y="2849245"/>
            <a:ext cx="6439676" cy="5278546"/>
            <a:chOff x="4351277" y="3064874"/>
            <a:chExt cx="4735660" cy="4047963"/>
          </a:xfrm>
          <a:solidFill>
            <a:srgbClr val="1F4E79"/>
          </a:solidFill>
        </p:grpSpPr>
        <p:sp>
          <p:nvSpPr>
            <p:cNvPr id="67" name="空心弧 66"/>
            <p:cNvSpPr/>
            <p:nvPr/>
          </p:nvSpPr>
          <p:spPr>
            <a:xfrm>
              <a:off x="4886282" y="3483296"/>
              <a:ext cx="3629138" cy="3629541"/>
            </a:xfrm>
            <a:prstGeom prst="blockArc">
              <a:avLst>
                <a:gd name="adj1" fmla="val 10800000"/>
                <a:gd name="adj2" fmla="val 118155"/>
                <a:gd name="adj3" fmla="val 13775"/>
              </a:avLst>
            </a:prstGeom>
            <a:solidFill>
              <a:srgbClr val="004C40"/>
            </a:solidFill>
            <a:ln w="12700" cap="flat" cmpd="sng" algn="ctr">
              <a:solidFill>
                <a:srgbClr val="004C4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68" name="组合 18"/>
            <p:cNvGrpSpPr/>
            <p:nvPr/>
          </p:nvGrpSpPr>
          <p:grpSpPr bwMode="auto">
            <a:xfrm>
              <a:off x="4351277" y="3064874"/>
              <a:ext cx="4735660" cy="2232926"/>
              <a:chOff x="4351277" y="3064874"/>
              <a:chExt cx="4735660" cy="2232926"/>
            </a:xfrm>
            <a:grpFill/>
          </p:grpSpPr>
          <p:grpSp>
            <p:nvGrpSpPr>
              <p:cNvPr id="69" name="组合 68"/>
              <p:cNvGrpSpPr/>
              <p:nvPr/>
            </p:nvGrpSpPr>
            <p:grpSpPr>
              <a:xfrm>
                <a:off x="8516186" y="5132112"/>
                <a:ext cx="570751" cy="165688"/>
                <a:chOff x="7856113" y="3986011"/>
                <a:chExt cx="488007" cy="141668"/>
              </a:xfrm>
              <a:grpFill/>
            </p:grpSpPr>
            <p:cxnSp>
              <p:nvCxnSpPr>
                <p:cNvPr id="85" name="直接连接符 84"/>
                <p:cNvCxnSpPr/>
                <p:nvPr/>
              </p:nvCxnSpPr>
              <p:spPr>
                <a:xfrm>
                  <a:off x="7856113" y="4056845"/>
                  <a:ext cx="359419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004C4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6" name="椭圆 85"/>
                <p:cNvSpPr/>
                <p:nvPr/>
              </p:nvSpPr>
              <p:spPr>
                <a:xfrm>
                  <a:off x="8202452" y="3986011"/>
                  <a:ext cx="141668" cy="141668"/>
                </a:xfrm>
                <a:prstGeom prst="ellipse">
                  <a:avLst/>
                </a:prstGeom>
                <a:solidFill>
                  <a:srgbClr val="004C40"/>
                </a:solidFill>
                <a:ln w="12700" cap="flat" cmpd="sng" algn="ctr">
                  <a:solidFill>
                    <a:srgbClr val="004C40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70" name="组合 69"/>
              <p:cNvGrpSpPr/>
              <p:nvPr/>
            </p:nvGrpSpPr>
            <p:grpSpPr>
              <a:xfrm rot="19878410">
                <a:off x="8123180" y="4055012"/>
                <a:ext cx="570751" cy="165688"/>
                <a:chOff x="7856113" y="3986011"/>
                <a:chExt cx="488007" cy="141668"/>
              </a:xfrm>
              <a:grpFill/>
            </p:grpSpPr>
            <p:cxnSp>
              <p:nvCxnSpPr>
                <p:cNvPr id="83" name="直接连接符 82"/>
                <p:cNvCxnSpPr/>
                <p:nvPr/>
              </p:nvCxnSpPr>
              <p:spPr>
                <a:xfrm>
                  <a:off x="7856113" y="4056845"/>
                  <a:ext cx="359419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8CC344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4" name="椭圆 83"/>
                <p:cNvSpPr/>
                <p:nvPr/>
              </p:nvSpPr>
              <p:spPr>
                <a:xfrm>
                  <a:off x="8202452" y="3986011"/>
                  <a:ext cx="141668" cy="141668"/>
                </a:xfrm>
                <a:prstGeom prst="ellipse">
                  <a:avLst/>
                </a:prstGeom>
                <a:solidFill>
                  <a:srgbClr val="8CC344"/>
                </a:solidFill>
                <a:ln w="12700" cap="flat" cmpd="sng" algn="ctr">
                  <a:solidFill>
                    <a:srgbClr val="8CC344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71" name="组合 70"/>
              <p:cNvGrpSpPr/>
              <p:nvPr/>
            </p:nvGrpSpPr>
            <p:grpSpPr>
              <a:xfrm rot="18571434">
                <a:off x="7134956" y="3267406"/>
                <a:ext cx="570751" cy="165688"/>
                <a:chOff x="7872795" y="3940868"/>
                <a:chExt cx="488007" cy="141668"/>
              </a:xfrm>
              <a:grpFill/>
            </p:grpSpPr>
            <p:cxnSp>
              <p:nvCxnSpPr>
                <p:cNvPr id="81" name="直接连接符 80"/>
                <p:cNvCxnSpPr/>
                <p:nvPr/>
              </p:nvCxnSpPr>
              <p:spPr>
                <a:xfrm>
                  <a:off x="7872795" y="4011702"/>
                  <a:ext cx="359419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004C4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2" name="椭圆 81"/>
                <p:cNvSpPr/>
                <p:nvPr/>
              </p:nvSpPr>
              <p:spPr>
                <a:xfrm>
                  <a:off x="8219134" y="3940868"/>
                  <a:ext cx="141668" cy="141668"/>
                </a:xfrm>
                <a:prstGeom prst="ellipse">
                  <a:avLst/>
                </a:prstGeom>
                <a:solidFill>
                  <a:srgbClr val="004C40"/>
                </a:solidFill>
                <a:ln w="12700" cap="flat" cmpd="sng" algn="ctr">
                  <a:solidFill>
                    <a:srgbClr val="004C40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72" name="组合 71"/>
              <p:cNvGrpSpPr/>
              <p:nvPr/>
            </p:nvGrpSpPr>
            <p:grpSpPr>
              <a:xfrm rot="14177828">
                <a:off x="5616981" y="3306362"/>
                <a:ext cx="570751" cy="165688"/>
                <a:chOff x="7856113" y="3986011"/>
                <a:chExt cx="488007" cy="141668"/>
              </a:xfrm>
              <a:grpFill/>
            </p:grpSpPr>
            <p:cxnSp>
              <p:nvCxnSpPr>
                <p:cNvPr id="79" name="直接连接符 78"/>
                <p:cNvCxnSpPr/>
                <p:nvPr/>
              </p:nvCxnSpPr>
              <p:spPr>
                <a:xfrm>
                  <a:off x="7856113" y="4056845"/>
                  <a:ext cx="359419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8CC344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0" name="椭圆 79"/>
                <p:cNvSpPr/>
                <p:nvPr/>
              </p:nvSpPr>
              <p:spPr>
                <a:xfrm>
                  <a:off x="8202452" y="3986011"/>
                  <a:ext cx="141668" cy="141668"/>
                </a:xfrm>
                <a:prstGeom prst="ellipse">
                  <a:avLst/>
                </a:prstGeom>
                <a:solidFill>
                  <a:srgbClr val="8CC344"/>
                </a:solidFill>
                <a:ln w="12700" cap="flat" cmpd="sng" algn="ctr">
                  <a:solidFill>
                    <a:srgbClr val="8CC344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73" name="组合 72"/>
              <p:cNvGrpSpPr/>
              <p:nvPr/>
            </p:nvGrpSpPr>
            <p:grpSpPr>
              <a:xfrm rot="12860432">
                <a:off x="4700629" y="4003003"/>
                <a:ext cx="570751" cy="165688"/>
                <a:chOff x="7856113" y="3986011"/>
                <a:chExt cx="488007" cy="141668"/>
              </a:xfrm>
              <a:grpFill/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7856113" y="4056845"/>
                  <a:ext cx="359419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004C4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78" name="椭圆 77"/>
                <p:cNvSpPr/>
                <p:nvPr/>
              </p:nvSpPr>
              <p:spPr>
                <a:xfrm>
                  <a:off x="8202452" y="3986011"/>
                  <a:ext cx="141668" cy="141668"/>
                </a:xfrm>
                <a:prstGeom prst="ellipse">
                  <a:avLst/>
                </a:prstGeom>
                <a:solidFill>
                  <a:srgbClr val="004C40"/>
                </a:solidFill>
                <a:ln w="12700" cap="flat" cmpd="sng" algn="ctr">
                  <a:solidFill>
                    <a:srgbClr val="004C40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74" name="组合 73"/>
              <p:cNvGrpSpPr/>
              <p:nvPr/>
            </p:nvGrpSpPr>
            <p:grpSpPr>
              <a:xfrm rot="10800000">
                <a:off x="4351277" y="5049268"/>
                <a:ext cx="570751" cy="165688"/>
                <a:chOff x="7856113" y="3986011"/>
                <a:chExt cx="488007" cy="141668"/>
              </a:xfrm>
              <a:grpFill/>
            </p:grpSpPr>
            <p:cxnSp>
              <p:nvCxnSpPr>
                <p:cNvPr id="75" name="直接连接符 74"/>
                <p:cNvCxnSpPr/>
                <p:nvPr/>
              </p:nvCxnSpPr>
              <p:spPr>
                <a:xfrm>
                  <a:off x="7856113" y="4056845"/>
                  <a:ext cx="359419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8CC344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76" name="椭圆 75"/>
                <p:cNvSpPr/>
                <p:nvPr/>
              </p:nvSpPr>
              <p:spPr>
                <a:xfrm>
                  <a:off x="8202452" y="3986011"/>
                  <a:ext cx="141668" cy="141668"/>
                </a:xfrm>
                <a:prstGeom prst="ellipse">
                  <a:avLst/>
                </a:prstGeom>
                <a:solidFill>
                  <a:srgbClr val="8CC344"/>
                </a:solidFill>
                <a:ln w="12700" cap="flat" cmpd="sng" algn="ctr">
                  <a:solidFill>
                    <a:srgbClr val="8CC344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87" name="TextBox 10"/>
          <p:cNvSpPr txBox="1">
            <a:spLocks noChangeArrowheads="1"/>
          </p:cNvSpPr>
          <p:nvPr/>
        </p:nvSpPr>
        <p:spPr bwMode="auto">
          <a:xfrm>
            <a:off x="9200352" y="5422120"/>
            <a:ext cx="21260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rgbClr val="2E4C64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案例教学法</a:t>
            </a:r>
            <a:endParaRPr lang="zh-CN" altLang="en-US" sz="2400" b="1" dirty="0">
              <a:solidFill>
                <a:srgbClr val="2E4C64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89" name="TextBox 10"/>
          <p:cNvSpPr txBox="1">
            <a:spLocks noChangeArrowheads="1"/>
          </p:cNvSpPr>
          <p:nvPr/>
        </p:nvSpPr>
        <p:spPr bwMode="auto">
          <a:xfrm>
            <a:off x="6559228" y="2309867"/>
            <a:ext cx="22235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rgbClr val="2E4C64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分组讨论法</a:t>
            </a:r>
            <a:endParaRPr lang="zh-CN" altLang="en-US" sz="2400" b="1" dirty="0">
              <a:solidFill>
                <a:srgbClr val="2E4C64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90" name="TextBox 10"/>
          <p:cNvSpPr txBox="1">
            <a:spLocks noChangeArrowheads="1"/>
          </p:cNvSpPr>
          <p:nvPr/>
        </p:nvSpPr>
        <p:spPr bwMode="auto">
          <a:xfrm>
            <a:off x="3125400" y="2528970"/>
            <a:ext cx="1992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rgbClr val="2E4C64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讲授法</a:t>
            </a:r>
            <a:endParaRPr lang="zh-CN" altLang="en-US" sz="2400" b="1" dirty="0">
              <a:solidFill>
                <a:srgbClr val="2E4C64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91" name="TextBox 10"/>
          <p:cNvSpPr txBox="1">
            <a:spLocks noChangeArrowheads="1"/>
          </p:cNvSpPr>
          <p:nvPr/>
        </p:nvSpPr>
        <p:spPr bwMode="auto">
          <a:xfrm>
            <a:off x="1158960" y="3656475"/>
            <a:ext cx="1992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rgbClr val="2E4C64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任务驱动法</a:t>
            </a:r>
            <a:endParaRPr lang="zh-CN" altLang="en-US" sz="2400" b="1" dirty="0">
              <a:solidFill>
                <a:srgbClr val="2E4C64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92" name="TextBox 10"/>
          <p:cNvSpPr txBox="1">
            <a:spLocks noChangeArrowheads="1"/>
          </p:cNvSpPr>
          <p:nvPr/>
        </p:nvSpPr>
        <p:spPr bwMode="auto">
          <a:xfrm>
            <a:off x="709389" y="5068446"/>
            <a:ext cx="1992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rgbClr val="2E4C64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直观演示法</a:t>
            </a:r>
            <a:endParaRPr lang="zh-CN" altLang="en-US" sz="2400" b="1" dirty="0">
              <a:solidFill>
                <a:srgbClr val="2E4C64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93" name="矩形 43"/>
          <p:cNvSpPr>
            <a:spLocks noChangeArrowheads="1"/>
          </p:cNvSpPr>
          <p:nvPr/>
        </p:nvSpPr>
        <p:spPr bwMode="auto">
          <a:xfrm>
            <a:off x="5155272" y="4940944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教学方法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99230" y="1042035"/>
            <a:ext cx="779653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/>
              <a:t>多种教学方法适时交替使用，激发学生学习兴趣，提高学生抬头率，从“</a:t>
            </a:r>
            <a:r>
              <a:rPr lang="zh-CN" altLang="en-US" sz="2400" dirty="0">
                <a:solidFill>
                  <a:srgbClr val="C00000"/>
                </a:solidFill>
              </a:rPr>
              <a:t>要我学</a:t>
            </a:r>
            <a:r>
              <a:rPr lang="zh-CN" altLang="en-US" sz="2400" dirty="0"/>
              <a:t>”向“</a:t>
            </a:r>
            <a:r>
              <a:rPr lang="zh-CN" altLang="en-US" sz="2400" dirty="0">
                <a:solidFill>
                  <a:srgbClr val="C00000"/>
                </a:solidFill>
              </a:rPr>
              <a:t>我要学</a:t>
            </a:r>
            <a:r>
              <a:rPr lang="zh-CN" altLang="en-US" sz="2400" dirty="0"/>
              <a:t>”改进，切实提高学习质量，提升专业能力。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8941492" y="3797642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b="1" dirty="0" smtClean="0">
                <a:solidFill>
                  <a:srgbClr val="2E4C64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练习法</a:t>
            </a:r>
            <a:endParaRPr lang="zh-CN" altLang="en-US" sz="2400" b="1" dirty="0">
              <a:solidFill>
                <a:srgbClr val="2E4C64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87" grpId="0"/>
      <p:bldP spid="89" grpId="0"/>
      <p:bldP spid="90" grpId="0"/>
      <p:bldP spid="91" grpId="0"/>
      <p:bldP spid="92" grpId="0"/>
      <p:bldP spid="9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lbow Connector 22"/>
          <p:cNvCxnSpPr>
            <a:stCxn id="9" idx="0"/>
          </p:cNvCxnSpPr>
          <p:nvPr>
            <p:custDataLst>
              <p:tags r:id="rId1"/>
            </p:custDataLst>
          </p:nvPr>
        </p:nvCxnSpPr>
        <p:spPr>
          <a:xfrm rot="5400000" flipH="1" flipV="1">
            <a:off x="4114895" y="2753480"/>
            <a:ext cx="655753" cy="674434"/>
          </a:xfrm>
          <a:prstGeom prst="bentConnector2">
            <a:avLst/>
          </a:prstGeom>
          <a:ln>
            <a:solidFill>
              <a:srgbClr val="333333"/>
            </a:solidFill>
          </a:ln>
        </p:spPr>
        <p:style>
          <a:lnRef idx="1">
            <a:srgbClr val="333333"/>
          </a:lnRef>
          <a:fillRef idx="0">
            <a:srgbClr val="333333"/>
          </a:fillRef>
          <a:effectRef idx="0">
            <a:srgbClr val="333333"/>
          </a:effectRef>
          <a:fontRef idx="minor">
            <a:sysClr val="windowText" lastClr="000000"/>
          </a:fontRef>
        </p:style>
      </p:cxn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4823772" y="3253396"/>
            <a:ext cx="1450075" cy="1177687"/>
          </a:xfrm>
          <a:custGeom>
            <a:avLst/>
            <a:gdLst>
              <a:gd name="connsiteX0" fmla="*/ 614523 w 1680629"/>
              <a:gd name="connsiteY0" fmla="*/ 0 h 1364933"/>
              <a:gd name="connsiteX1" fmla="*/ 641775 w 1680629"/>
              <a:gd name="connsiteY1" fmla="*/ 56571 h 1364933"/>
              <a:gd name="connsiteX2" fmla="*/ 1536306 w 1680629"/>
              <a:gd name="connsiteY2" fmla="*/ 677929 h 1364933"/>
              <a:gd name="connsiteX3" fmla="*/ 1680629 w 1680629"/>
              <a:gd name="connsiteY3" fmla="*/ 687941 h 1364933"/>
              <a:gd name="connsiteX4" fmla="*/ 1680629 w 1680629"/>
              <a:gd name="connsiteY4" fmla="*/ 1364933 h 1364933"/>
              <a:gd name="connsiteX5" fmla="*/ 1572574 w 1680629"/>
              <a:gd name="connsiteY5" fmla="*/ 1361178 h 1364933"/>
              <a:gd name="connsiteX6" fmla="*/ 49777 w 1680629"/>
              <a:gd name="connsiteY6" fmla="*/ 380360 h 1364933"/>
              <a:gd name="connsiteX7" fmla="*/ 0 w 1680629"/>
              <a:gd name="connsiteY7" fmla="*/ 277028 h 136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0629" h="1364933">
                <a:moveTo>
                  <a:pt x="614523" y="0"/>
                </a:moveTo>
                <a:lnTo>
                  <a:pt x="641775" y="56571"/>
                </a:lnTo>
                <a:cubicBezTo>
                  <a:pt x="821021" y="386533"/>
                  <a:pt x="1149320" y="623774"/>
                  <a:pt x="1536306" y="677929"/>
                </a:cubicBezTo>
                <a:lnTo>
                  <a:pt x="1680629" y="687941"/>
                </a:lnTo>
                <a:lnTo>
                  <a:pt x="1680629" y="1364933"/>
                </a:lnTo>
                <a:lnTo>
                  <a:pt x="1572574" y="1361178"/>
                </a:lnTo>
                <a:cubicBezTo>
                  <a:pt x="913977" y="1315252"/>
                  <a:pt x="348710" y="930645"/>
                  <a:pt x="49777" y="380360"/>
                </a:cubicBezTo>
                <a:lnTo>
                  <a:pt x="0" y="27702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rgbClr val="333333">
              <a:shade val="50000"/>
            </a:srgbClr>
          </a:lnRef>
          <a:fillRef idx="1">
            <a:srgbClr val="333333"/>
          </a:fillRef>
          <a:effectRef idx="0">
            <a:srgbClr val="333333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6260914" y="1208572"/>
            <a:ext cx="1641193" cy="2706793"/>
          </a:xfrm>
          <a:custGeom>
            <a:avLst/>
            <a:gdLst>
              <a:gd name="connsiteX0" fmla="*/ 19160 w 1902134"/>
              <a:gd name="connsiteY0" fmla="*/ 0 h 3137159"/>
              <a:gd name="connsiteX1" fmla="*/ 1902134 w 1902134"/>
              <a:gd name="connsiteY1" fmla="*/ 1882974 h 3137159"/>
              <a:gd name="connsiteX2" fmla="*/ 1472155 w 1902134"/>
              <a:gd name="connsiteY2" fmla="*/ 3080721 h 3137159"/>
              <a:gd name="connsiteX3" fmla="*/ 1420860 w 1902134"/>
              <a:gd name="connsiteY3" fmla="*/ 3137159 h 3137159"/>
              <a:gd name="connsiteX4" fmla="*/ 906766 w 1902134"/>
              <a:gd name="connsiteY4" fmla="*/ 2700064 h 3137159"/>
              <a:gd name="connsiteX5" fmla="*/ 952637 w 1902134"/>
              <a:gd name="connsiteY5" fmla="*/ 2649592 h 3137159"/>
              <a:gd name="connsiteX6" fmla="*/ 1228878 w 1902134"/>
              <a:gd name="connsiteY6" fmla="*/ 1880099 h 3137159"/>
              <a:gd name="connsiteX7" fmla="*/ 19160 w 1902134"/>
              <a:gd name="connsiteY7" fmla="*/ 670381 h 3137159"/>
              <a:gd name="connsiteX8" fmla="*/ 0 w 1902134"/>
              <a:gd name="connsiteY8" fmla="*/ 671349 h 3137159"/>
              <a:gd name="connsiteX9" fmla="*/ 0 w 1902134"/>
              <a:gd name="connsiteY9" fmla="*/ 968 h 313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2134" h="3137159">
                <a:moveTo>
                  <a:pt x="19160" y="0"/>
                </a:moveTo>
                <a:cubicBezTo>
                  <a:pt x="1059098" y="0"/>
                  <a:pt x="1902134" y="843036"/>
                  <a:pt x="1902134" y="1882974"/>
                </a:cubicBezTo>
                <a:cubicBezTo>
                  <a:pt x="1902134" y="2337947"/>
                  <a:pt x="1740772" y="2755232"/>
                  <a:pt x="1472155" y="3080721"/>
                </a:cubicBezTo>
                <a:lnTo>
                  <a:pt x="1420860" y="3137159"/>
                </a:lnTo>
                <a:lnTo>
                  <a:pt x="906766" y="2700064"/>
                </a:lnTo>
                <a:lnTo>
                  <a:pt x="952637" y="2649592"/>
                </a:lnTo>
                <a:cubicBezTo>
                  <a:pt x="1125211" y="2440482"/>
                  <a:pt x="1228878" y="2172397"/>
                  <a:pt x="1228878" y="1880099"/>
                </a:cubicBezTo>
                <a:cubicBezTo>
                  <a:pt x="1228878" y="1211990"/>
                  <a:pt x="687269" y="670381"/>
                  <a:pt x="19160" y="670381"/>
                </a:cubicBezTo>
                <a:lnTo>
                  <a:pt x="0" y="671349"/>
                </a:lnTo>
                <a:lnTo>
                  <a:pt x="0" y="96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rgbClr val="333333">
              <a:shade val="50000"/>
            </a:srgbClr>
          </a:lnRef>
          <a:fillRef idx="1">
            <a:srgbClr val="333333"/>
          </a:fillRef>
          <a:effectRef idx="0">
            <a:srgbClr val="333333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6260914" y="3504687"/>
            <a:ext cx="1251214" cy="935320"/>
          </a:xfrm>
          <a:custGeom>
            <a:avLst/>
            <a:gdLst>
              <a:gd name="connsiteX0" fmla="*/ 945617 w 1450151"/>
              <a:gd name="connsiteY0" fmla="*/ 0 h 1084031"/>
              <a:gd name="connsiteX1" fmla="*/ 1450151 w 1450151"/>
              <a:gd name="connsiteY1" fmla="*/ 447614 h 1084031"/>
              <a:gd name="connsiteX2" fmla="*/ 1372982 w 1450151"/>
              <a:gd name="connsiteY2" fmla="*/ 532521 h 1084031"/>
              <a:gd name="connsiteX3" fmla="*/ 41518 w 1450151"/>
              <a:gd name="connsiteY3" fmla="*/ 1084031 h 1084031"/>
              <a:gd name="connsiteX4" fmla="*/ 0 w 1450151"/>
              <a:gd name="connsiteY4" fmla="*/ 1082589 h 1084031"/>
              <a:gd name="connsiteX5" fmla="*/ 0 w 1450151"/>
              <a:gd name="connsiteY5" fmla="*/ 405020 h 1084031"/>
              <a:gd name="connsiteX6" fmla="*/ 41518 w 1450151"/>
              <a:gd name="connsiteY6" fmla="*/ 407900 h 1084031"/>
              <a:gd name="connsiteX7" fmla="*/ 896918 w 1450151"/>
              <a:gd name="connsiteY7" fmla="*/ 53582 h 108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0151" h="1084031">
                <a:moveTo>
                  <a:pt x="945617" y="0"/>
                </a:moveTo>
                <a:lnTo>
                  <a:pt x="1450151" y="447614"/>
                </a:lnTo>
                <a:lnTo>
                  <a:pt x="1372982" y="532521"/>
                </a:lnTo>
                <a:cubicBezTo>
                  <a:pt x="1032231" y="873272"/>
                  <a:pt x="561487" y="1084031"/>
                  <a:pt x="41518" y="1084031"/>
                </a:cubicBezTo>
                <a:lnTo>
                  <a:pt x="0" y="1082589"/>
                </a:lnTo>
                <a:lnTo>
                  <a:pt x="0" y="405020"/>
                </a:lnTo>
                <a:lnTo>
                  <a:pt x="41518" y="407900"/>
                </a:lnTo>
                <a:cubicBezTo>
                  <a:pt x="375573" y="407900"/>
                  <a:pt x="678002" y="272498"/>
                  <a:pt x="896918" y="53582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rgbClr val="333333">
              <a:shade val="50000"/>
            </a:srgbClr>
          </a:lnRef>
          <a:fillRef idx="1">
            <a:srgbClr val="333333"/>
          </a:fillRef>
          <a:effectRef idx="0">
            <a:srgbClr val="333333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5040979" y="1210529"/>
            <a:ext cx="1225783" cy="943138"/>
          </a:xfrm>
          <a:custGeom>
            <a:avLst/>
            <a:gdLst>
              <a:gd name="connsiteX0" fmla="*/ 1420676 w 1420676"/>
              <a:gd name="connsiteY0" fmla="*/ 0 h 1093092"/>
              <a:gd name="connsiteX1" fmla="*/ 1420676 w 1420676"/>
              <a:gd name="connsiteY1" fmla="*/ 670381 h 1093092"/>
              <a:gd name="connsiteX2" fmla="*/ 1308037 w 1420676"/>
              <a:gd name="connsiteY2" fmla="*/ 676069 h 1093092"/>
              <a:gd name="connsiteX3" fmla="*/ 536268 w 1420676"/>
              <a:gd name="connsiteY3" fmla="*/ 1066154 h 1093092"/>
              <a:gd name="connsiteX4" fmla="*/ 513903 w 1420676"/>
              <a:gd name="connsiteY4" fmla="*/ 1093092 h 1093092"/>
              <a:gd name="connsiteX5" fmla="*/ 0 w 1420676"/>
              <a:gd name="connsiteY5" fmla="*/ 662010 h 1093092"/>
              <a:gd name="connsiteX6" fmla="*/ 37912 w 1420676"/>
              <a:gd name="connsiteY6" fmla="*/ 616347 h 1093092"/>
              <a:gd name="connsiteX7" fmla="*/ 1239200 w 1420676"/>
              <a:gd name="connsiteY7" fmla="*/ 9164 h 109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0676" h="1093092">
                <a:moveTo>
                  <a:pt x="1420676" y="0"/>
                </a:moveTo>
                <a:lnTo>
                  <a:pt x="1420676" y="670381"/>
                </a:lnTo>
                <a:lnTo>
                  <a:pt x="1308037" y="676069"/>
                </a:lnTo>
                <a:cubicBezTo>
                  <a:pt x="1003033" y="707044"/>
                  <a:pt x="731525" y="851324"/>
                  <a:pt x="536268" y="1066154"/>
                </a:cubicBezTo>
                <a:lnTo>
                  <a:pt x="513903" y="1093092"/>
                </a:lnTo>
                <a:lnTo>
                  <a:pt x="0" y="662010"/>
                </a:lnTo>
                <a:lnTo>
                  <a:pt x="37912" y="616347"/>
                </a:lnTo>
                <a:cubicBezTo>
                  <a:pt x="341837" y="281955"/>
                  <a:pt x="764450" y="57378"/>
                  <a:pt x="1239200" y="916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rgbClr val="333333">
              <a:shade val="50000"/>
            </a:srgbClr>
          </a:lnRef>
          <a:fillRef idx="1">
            <a:srgbClr val="333333"/>
          </a:fillRef>
          <a:effectRef idx="0">
            <a:srgbClr val="333333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4672641" y="1762471"/>
            <a:ext cx="814740" cy="1733821"/>
          </a:xfrm>
          <a:custGeom>
            <a:avLst/>
            <a:gdLst>
              <a:gd name="connsiteX0" fmla="*/ 444700 w 944280"/>
              <a:gd name="connsiteY0" fmla="*/ 0 h 2009490"/>
              <a:gd name="connsiteX1" fmla="*/ 944280 w 944280"/>
              <a:gd name="connsiteY1" fmla="*/ 448551 h 2009490"/>
              <a:gd name="connsiteX2" fmla="*/ 879857 w 944280"/>
              <a:gd name="connsiteY2" fmla="*/ 534702 h 2009490"/>
              <a:gd name="connsiteX3" fmla="*/ 673256 w 944280"/>
              <a:gd name="connsiteY3" fmla="*/ 1211067 h 2009490"/>
              <a:gd name="connsiteX4" fmla="*/ 768322 w 944280"/>
              <a:gd name="connsiteY4" fmla="*/ 1681944 h 2009490"/>
              <a:gd name="connsiteX5" fmla="*/ 793782 w 944280"/>
              <a:gd name="connsiteY5" fmla="*/ 1728851 h 2009490"/>
              <a:gd name="connsiteX6" fmla="*/ 178134 w 944280"/>
              <a:gd name="connsiteY6" fmla="*/ 2009490 h 2009490"/>
              <a:gd name="connsiteX7" fmla="*/ 147974 w 944280"/>
              <a:gd name="connsiteY7" fmla="*/ 1946881 h 2009490"/>
              <a:gd name="connsiteX8" fmla="*/ 0 w 944280"/>
              <a:gd name="connsiteY8" fmla="*/ 1213942 h 2009490"/>
              <a:gd name="connsiteX9" fmla="*/ 429980 w 944280"/>
              <a:gd name="connsiteY9" fmla="*/ 16196 h 200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4280" h="2009490">
                <a:moveTo>
                  <a:pt x="444700" y="0"/>
                </a:moveTo>
                <a:lnTo>
                  <a:pt x="944280" y="448551"/>
                </a:lnTo>
                <a:lnTo>
                  <a:pt x="879857" y="534702"/>
                </a:lnTo>
                <a:cubicBezTo>
                  <a:pt x="749420" y="727774"/>
                  <a:pt x="673256" y="960526"/>
                  <a:pt x="673256" y="1211067"/>
                </a:cubicBezTo>
                <a:cubicBezTo>
                  <a:pt x="673256" y="1378094"/>
                  <a:pt x="707107" y="1537216"/>
                  <a:pt x="768322" y="1681944"/>
                </a:cubicBezTo>
                <a:lnTo>
                  <a:pt x="793782" y="1728851"/>
                </a:lnTo>
                <a:lnTo>
                  <a:pt x="178134" y="2009490"/>
                </a:lnTo>
                <a:lnTo>
                  <a:pt x="147974" y="1946881"/>
                </a:lnTo>
                <a:cubicBezTo>
                  <a:pt x="52690" y="1721605"/>
                  <a:pt x="0" y="1473927"/>
                  <a:pt x="0" y="1213942"/>
                </a:cubicBezTo>
                <a:cubicBezTo>
                  <a:pt x="0" y="758969"/>
                  <a:pt x="161363" y="341685"/>
                  <a:pt x="429980" y="161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rgbClr val="333333">
              <a:shade val="50000"/>
            </a:srgbClr>
          </a:lnRef>
          <a:fillRef idx="1">
            <a:srgbClr val="333333"/>
          </a:fillRef>
          <a:effectRef idx="0">
            <a:srgbClr val="333333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8" name="Oval 5"/>
          <p:cNvSpPr/>
          <p:nvPr>
            <p:custDataLst>
              <p:tags r:id="rId7"/>
            </p:custDataLst>
          </p:nvPr>
        </p:nvSpPr>
        <p:spPr>
          <a:xfrm>
            <a:off x="8301424" y="1084027"/>
            <a:ext cx="676562" cy="680444"/>
          </a:xfrm>
          <a:prstGeom prst="ellipse">
            <a:avLst/>
          </a:prstGeom>
          <a:solidFill>
            <a:srgbClr val="333333"/>
          </a:solidFill>
          <a:ln w="28575">
            <a:noFill/>
          </a:ln>
        </p:spPr>
        <p:style>
          <a:lnRef idx="2">
            <a:srgbClr val="E29C45">
              <a:shade val="50000"/>
            </a:srgbClr>
          </a:lnRef>
          <a:fillRef idx="1">
            <a:srgbClr val="E29C45"/>
          </a:fillRef>
          <a:effectRef idx="0">
            <a:srgbClr val="E29C45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 fontScale="30000" lnSpcReduction="20000"/>
          </a:bodyPr>
          <a:lstStyle/>
          <a:p>
            <a:pPr algn="ctr"/>
            <a:endParaRPr lang="en-US" sz="880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Oval 7"/>
          <p:cNvSpPr/>
          <p:nvPr>
            <p:custDataLst>
              <p:tags r:id="rId8"/>
            </p:custDataLst>
          </p:nvPr>
        </p:nvSpPr>
        <p:spPr>
          <a:xfrm>
            <a:off x="3766639" y="3418573"/>
            <a:ext cx="676562" cy="680444"/>
          </a:xfrm>
          <a:prstGeom prst="ellipse">
            <a:avLst/>
          </a:prstGeom>
          <a:solidFill>
            <a:srgbClr val="333333"/>
          </a:solidFill>
          <a:ln w="28575">
            <a:noFill/>
          </a:ln>
        </p:spPr>
        <p:style>
          <a:lnRef idx="2">
            <a:srgbClr val="E29C45">
              <a:shade val="50000"/>
            </a:srgbClr>
          </a:lnRef>
          <a:fillRef idx="1">
            <a:srgbClr val="E29C45"/>
          </a:fillRef>
          <a:effectRef idx="0">
            <a:srgbClr val="E29C45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 fontScale="30000" lnSpcReduction="20000"/>
          </a:bodyPr>
          <a:lstStyle/>
          <a:p>
            <a:pPr algn="ctr"/>
            <a:endParaRPr lang="en-US" sz="880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cxnSp>
        <p:nvCxnSpPr>
          <p:cNvPr id="10" name="Elbow Connector 20"/>
          <p:cNvCxnSpPr/>
          <p:nvPr>
            <p:custDataLst>
              <p:tags r:id="rId9"/>
            </p:custDataLst>
          </p:nvPr>
        </p:nvCxnSpPr>
        <p:spPr>
          <a:xfrm rot="10800000" flipV="1">
            <a:off x="7503100" y="1424247"/>
            <a:ext cx="798327" cy="340222"/>
          </a:xfrm>
          <a:prstGeom prst="bentConnector3">
            <a:avLst/>
          </a:prstGeom>
          <a:ln>
            <a:solidFill>
              <a:srgbClr val="333333"/>
            </a:solidFill>
          </a:ln>
        </p:spPr>
        <p:style>
          <a:lnRef idx="1">
            <a:srgbClr val="333333"/>
          </a:lnRef>
          <a:fillRef idx="0">
            <a:srgbClr val="333333"/>
          </a:fillRef>
          <a:effectRef idx="0">
            <a:srgbClr val="333333"/>
          </a:effectRef>
          <a:fontRef idx="minor">
            <a:sysClr val="windowText" lastClr="000000"/>
          </a:fontRef>
        </p:style>
      </p:cxnSp>
      <p:sp>
        <p:nvSpPr>
          <p:cNvPr id="11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224141" y="2554615"/>
            <a:ext cx="726757" cy="8364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 anchor="ctr" anchorCtr="0">
            <a:normAutofit fontScale="97500" lnSpcReduction="10000"/>
          </a:bodyPr>
          <a:lstStyle/>
          <a:p>
            <a:pPr algn="ctr" defTabSz="1087755"/>
            <a:r>
              <a:rPr lang="en-US" sz="2800" b="1" smtClean="0">
                <a:solidFill>
                  <a:sysClr val="window" lastClr="FFFFFF"/>
                </a:solidFill>
                <a:sym typeface="Arial" panose="020B0604020202020204" pitchFamily="34" charset="0"/>
              </a:rPr>
              <a:t>50%</a:t>
            </a:r>
            <a:endParaRPr lang="en-US" sz="2800" b="1" smtClean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2" name="Freeform 903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8482604" y="1270290"/>
            <a:ext cx="339906" cy="307914"/>
          </a:xfrm>
          <a:custGeom>
            <a:avLst/>
            <a:gdLst>
              <a:gd name="T0" fmla="*/ 71 w 158"/>
              <a:gd name="T1" fmla="*/ 73 h 143"/>
              <a:gd name="T2" fmla="*/ 47 w 158"/>
              <a:gd name="T3" fmla="*/ 64 h 143"/>
              <a:gd name="T4" fmla="*/ 14 w 158"/>
              <a:gd name="T5" fmla="*/ 71 h 143"/>
              <a:gd name="T6" fmla="*/ 0 w 158"/>
              <a:gd name="T7" fmla="*/ 122 h 143"/>
              <a:gd name="T8" fmla="*/ 56 w 158"/>
              <a:gd name="T9" fmla="*/ 125 h 143"/>
              <a:gd name="T10" fmla="*/ 71 w 158"/>
              <a:gd name="T11" fmla="*/ 73 h 143"/>
              <a:gd name="T12" fmla="*/ 71 w 158"/>
              <a:gd name="T13" fmla="*/ 73 h 143"/>
              <a:gd name="T14" fmla="*/ 51 w 158"/>
              <a:gd name="T15" fmla="*/ 53 h 143"/>
              <a:gd name="T16" fmla="*/ 74 w 158"/>
              <a:gd name="T17" fmla="*/ 62 h 143"/>
              <a:gd name="T18" fmla="*/ 89 w 158"/>
              <a:gd name="T19" fmla="*/ 11 h 143"/>
              <a:gd name="T20" fmla="*/ 66 w 158"/>
              <a:gd name="T21" fmla="*/ 2 h 143"/>
              <a:gd name="T22" fmla="*/ 32 w 158"/>
              <a:gd name="T23" fmla="*/ 8 h 143"/>
              <a:gd name="T24" fmla="*/ 18 w 158"/>
              <a:gd name="T25" fmla="*/ 59 h 143"/>
              <a:gd name="T26" fmla="*/ 51 w 158"/>
              <a:gd name="T27" fmla="*/ 53 h 143"/>
              <a:gd name="T28" fmla="*/ 111 w 158"/>
              <a:gd name="T29" fmla="*/ 89 h 143"/>
              <a:gd name="T30" fmla="*/ 80 w 158"/>
              <a:gd name="T31" fmla="*/ 79 h 143"/>
              <a:gd name="T32" fmla="*/ 80 w 158"/>
              <a:gd name="T33" fmla="*/ 79 h 143"/>
              <a:gd name="T34" fmla="*/ 65 w 158"/>
              <a:gd name="T35" fmla="*/ 131 h 143"/>
              <a:gd name="T36" fmla="*/ 125 w 158"/>
              <a:gd name="T37" fmla="*/ 135 h 143"/>
              <a:gd name="T38" fmla="*/ 140 w 158"/>
              <a:gd name="T39" fmla="*/ 84 h 143"/>
              <a:gd name="T40" fmla="*/ 140 w 158"/>
              <a:gd name="T41" fmla="*/ 84 h 143"/>
              <a:gd name="T42" fmla="*/ 111 w 158"/>
              <a:gd name="T43" fmla="*/ 89 h 143"/>
              <a:gd name="T44" fmla="*/ 158 w 158"/>
              <a:gd name="T45" fmla="*/ 21 h 143"/>
              <a:gd name="T46" fmla="*/ 158 w 158"/>
              <a:gd name="T47" fmla="*/ 21 h 143"/>
              <a:gd name="T48" fmla="*/ 98 w 158"/>
              <a:gd name="T49" fmla="*/ 17 h 143"/>
              <a:gd name="T50" fmla="*/ 96 w 158"/>
              <a:gd name="T51" fmla="*/ 24 h 143"/>
              <a:gd name="T52" fmla="*/ 91 w 158"/>
              <a:gd name="T53" fmla="*/ 42 h 143"/>
              <a:gd name="T54" fmla="*/ 83 w 158"/>
              <a:gd name="T55" fmla="*/ 69 h 143"/>
              <a:gd name="T56" fmla="*/ 143 w 158"/>
              <a:gd name="T57" fmla="*/ 73 h 143"/>
              <a:gd name="T58" fmla="*/ 158 w 158"/>
              <a:gd name="T59" fmla="*/ 21 h 143"/>
              <a:gd name="T60" fmla="*/ 158 w 158"/>
              <a:gd name="T61" fmla="*/ 2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43">
                <a:moveTo>
                  <a:pt x="71" y="73"/>
                </a:moveTo>
                <a:cubicBezTo>
                  <a:pt x="63" y="69"/>
                  <a:pt x="56" y="65"/>
                  <a:pt x="47" y="64"/>
                </a:cubicBezTo>
                <a:cubicBezTo>
                  <a:pt x="36" y="63"/>
                  <a:pt x="25" y="66"/>
                  <a:pt x="14" y="71"/>
                </a:cubicBezTo>
                <a:cubicBezTo>
                  <a:pt x="0" y="122"/>
                  <a:pt x="0" y="122"/>
                  <a:pt x="0" y="122"/>
                </a:cubicBezTo>
                <a:cubicBezTo>
                  <a:pt x="19" y="114"/>
                  <a:pt x="37" y="113"/>
                  <a:pt x="56" y="125"/>
                </a:cubicBezTo>
                <a:cubicBezTo>
                  <a:pt x="71" y="73"/>
                  <a:pt x="71" y="73"/>
                  <a:pt x="71" y="73"/>
                </a:cubicBezTo>
                <a:cubicBezTo>
                  <a:pt x="71" y="73"/>
                  <a:pt x="71" y="73"/>
                  <a:pt x="71" y="73"/>
                </a:cubicBezTo>
                <a:moveTo>
                  <a:pt x="51" y="53"/>
                </a:moveTo>
                <a:cubicBezTo>
                  <a:pt x="60" y="54"/>
                  <a:pt x="68" y="58"/>
                  <a:pt x="74" y="62"/>
                </a:cubicBezTo>
                <a:cubicBezTo>
                  <a:pt x="79" y="45"/>
                  <a:pt x="84" y="28"/>
                  <a:pt x="89" y="11"/>
                </a:cubicBezTo>
                <a:cubicBezTo>
                  <a:pt x="81" y="6"/>
                  <a:pt x="74" y="3"/>
                  <a:pt x="66" y="2"/>
                </a:cubicBezTo>
                <a:cubicBezTo>
                  <a:pt x="54" y="0"/>
                  <a:pt x="43" y="4"/>
                  <a:pt x="32" y="8"/>
                </a:cubicBezTo>
                <a:cubicBezTo>
                  <a:pt x="27" y="25"/>
                  <a:pt x="23" y="42"/>
                  <a:pt x="18" y="59"/>
                </a:cubicBezTo>
                <a:cubicBezTo>
                  <a:pt x="28" y="55"/>
                  <a:pt x="40" y="52"/>
                  <a:pt x="51" y="53"/>
                </a:cubicBezTo>
                <a:moveTo>
                  <a:pt x="111" y="89"/>
                </a:moveTo>
                <a:cubicBezTo>
                  <a:pt x="97" y="89"/>
                  <a:pt x="88" y="85"/>
                  <a:pt x="80" y="79"/>
                </a:cubicBezTo>
                <a:cubicBezTo>
                  <a:pt x="80" y="79"/>
                  <a:pt x="80" y="79"/>
                  <a:pt x="80" y="79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84" y="143"/>
                  <a:pt x="105" y="143"/>
                  <a:pt x="125" y="135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29" y="88"/>
                  <a:pt x="119" y="89"/>
                  <a:pt x="111" y="89"/>
                </a:cubicBezTo>
                <a:moveTo>
                  <a:pt x="158" y="21"/>
                </a:moveTo>
                <a:cubicBezTo>
                  <a:pt x="158" y="21"/>
                  <a:pt x="158" y="21"/>
                  <a:pt x="158" y="21"/>
                </a:cubicBezTo>
                <a:cubicBezTo>
                  <a:pt x="137" y="29"/>
                  <a:pt x="117" y="30"/>
                  <a:pt x="98" y="17"/>
                </a:cubicBezTo>
                <a:cubicBezTo>
                  <a:pt x="97" y="20"/>
                  <a:pt x="96" y="23"/>
                  <a:pt x="96" y="24"/>
                </a:cubicBezTo>
                <a:cubicBezTo>
                  <a:pt x="94" y="30"/>
                  <a:pt x="92" y="36"/>
                  <a:pt x="91" y="42"/>
                </a:cubicBezTo>
                <a:cubicBezTo>
                  <a:pt x="88" y="51"/>
                  <a:pt x="85" y="60"/>
                  <a:pt x="83" y="69"/>
                </a:cubicBezTo>
                <a:cubicBezTo>
                  <a:pt x="101" y="81"/>
                  <a:pt x="123" y="82"/>
                  <a:pt x="143" y="73"/>
                </a:cubicBezTo>
                <a:cubicBezTo>
                  <a:pt x="158" y="21"/>
                  <a:pt x="158" y="21"/>
                  <a:pt x="158" y="21"/>
                </a:cubicBezTo>
                <a:cubicBezTo>
                  <a:pt x="158" y="21"/>
                  <a:pt x="158" y="21"/>
                  <a:pt x="158" y="21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0000" tIns="46800" rIns="90000" bIns="46800" numCol="1" anchor="t" anchorCtr="0" compatLnSpc="1">
            <a:normAutofit fontScale="87500" lnSpcReduction="20000"/>
          </a:bodyPr>
          <a:lstStyle/>
          <a:p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3" name="Freeform 40"/>
          <p:cNvSpPr/>
          <p:nvPr>
            <p:custDataLst>
              <p:tags r:id="rId12"/>
            </p:custDataLst>
          </p:nvPr>
        </p:nvSpPr>
        <p:spPr bwMode="auto">
          <a:xfrm>
            <a:off x="3937288" y="3607020"/>
            <a:ext cx="335265" cy="303550"/>
          </a:xfrm>
          <a:custGeom>
            <a:avLst/>
            <a:gdLst>
              <a:gd name="T0" fmla="*/ 161 w 188"/>
              <a:gd name="T1" fmla="*/ 58 h 170"/>
              <a:gd name="T2" fmla="*/ 147 w 188"/>
              <a:gd name="T3" fmla="*/ 51 h 170"/>
              <a:gd name="T4" fmla="*/ 142 w 188"/>
              <a:gd name="T5" fmla="*/ 54 h 170"/>
              <a:gd name="T6" fmla="*/ 149 w 188"/>
              <a:gd name="T7" fmla="*/ 85 h 170"/>
              <a:gd name="T8" fmla="*/ 85 w 188"/>
              <a:gd name="T9" fmla="*/ 149 h 170"/>
              <a:gd name="T10" fmla="*/ 21 w 188"/>
              <a:gd name="T11" fmla="*/ 85 h 170"/>
              <a:gd name="T12" fmla="*/ 85 w 188"/>
              <a:gd name="T13" fmla="*/ 21 h 170"/>
              <a:gd name="T14" fmla="*/ 135 w 188"/>
              <a:gd name="T15" fmla="*/ 45 h 170"/>
              <a:gd name="T16" fmla="*/ 125 w 188"/>
              <a:gd name="T17" fmla="*/ 51 h 170"/>
              <a:gd name="T18" fmla="*/ 85 w 188"/>
              <a:gd name="T19" fmla="*/ 33 h 170"/>
              <a:gd name="T20" fmla="*/ 33 w 188"/>
              <a:gd name="T21" fmla="*/ 85 h 170"/>
              <a:gd name="T22" fmla="*/ 85 w 188"/>
              <a:gd name="T23" fmla="*/ 137 h 170"/>
              <a:gd name="T24" fmla="*/ 138 w 188"/>
              <a:gd name="T25" fmla="*/ 85 h 170"/>
              <a:gd name="T26" fmla="*/ 132 w 188"/>
              <a:gd name="T27" fmla="*/ 61 h 170"/>
              <a:gd name="T28" fmla="*/ 115 w 188"/>
              <a:gd name="T29" fmla="*/ 72 h 170"/>
              <a:gd name="T30" fmla="*/ 118 w 188"/>
              <a:gd name="T31" fmla="*/ 85 h 170"/>
              <a:gd name="T32" fmla="*/ 85 w 188"/>
              <a:gd name="T33" fmla="*/ 118 h 170"/>
              <a:gd name="T34" fmla="*/ 53 w 188"/>
              <a:gd name="T35" fmla="*/ 85 h 170"/>
              <a:gd name="T36" fmla="*/ 85 w 188"/>
              <a:gd name="T37" fmla="*/ 52 h 170"/>
              <a:gd name="T38" fmla="*/ 109 w 188"/>
              <a:gd name="T39" fmla="*/ 62 h 170"/>
              <a:gd name="T40" fmla="*/ 97 w 188"/>
              <a:gd name="T41" fmla="*/ 70 h 170"/>
              <a:gd name="T42" fmla="*/ 85 w 188"/>
              <a:gd name="T43" fmla="*/ 65 h 170"/>
              <a:gd name="T44" fmla="*/ 65 w 188"/>
              <a:gd name="T45" fmla="*/ 85 h 170"/>
              <a:gd name="T46" fmla="*/ 85 w 188"/>
              <a:gd name="T47" fmla="*/ 105 h 170"/>
              <a:gd name="T48" fmla="*/ 105 w 188"/>
              <a:gd name="T49" fmla="*/ 85 h 170"/>
              <a:gd name="T50" fmla="*/ 104 w 188"/>
              <a:gd name="T51" fmla="*/ 79 h 170"/>
              <a:gd name="T52" fmla="*/ 88 w 188"/>
              <a:gd name="T53" fmla="*/ 89 h 170"/>
              <a:gd name="T54" fmla="*/ 86 w 188"/>
              <a:gd name="T55" fmla="*/ 86 h 170"/>
              <a:gd name="T56" fmla="*/ 148 w 188"/>
              <a:gd name="T57" fmla="*/ 45 h 170"/>
              <a:gd name="T58" fmla="*/ 163 w 188"/>
              <a:gd name="T59" fmla="*/ 52 h 170"/>
              <a:gd name="T60" fmla="*/ 188 w 188"/>
              <a:gd name="T61" fmla="*/ 36 h 170"/>
              <a:gd name="T62" fmla="*/ 173 w 188"/>
              <a:gd name="T63" fmla="*/ 29 h 170"/>
              <a:gd name="T64" fmla="*/ 177 w 188"/>
              <a:gd name="T65" fmla="*/ 26 h 170"/>
              <a:gd name="T66" fmla="*/ 173 w 188"/>
              <a:gd name="T67" fmla="*/ 20 h 170"/>
              <a:gd name="T68" fmla="*/ 169 w 188"/>
              <a:gd name="T69" fmla="*/ 23 h 170"/>
              <a:gd name="T70" fmla="*/ 169 w 188"/>
              <a:gd name="T71" fmla="*/ 6 h 170"/>
              <a:gd name="T72" fmla="*/ 144 w 188"/>
              <a:gd name="T73" fmla="*/ 22 h 170"/>
              <a:gd name="T74" fmla="*/ 144 w 188"/>
              <a:gd name="T75" fmla="*/ 39 h 170"/>
              <a:gd name="T76" fmla="*/ 139 w 188"/>
              <a:gd name="T77" fmla="*/ 42 h 170"/>
              <a:gd name="T78" fmla="*/ 139 w 188"/>
              <a:gd name="T79" fmla="*/ 24 h 170"/>
              <a:gd name="T80" fmla="*/ 141 w 188"/>
              <a:gd name="T81" fmla="*/ 22 h 170"/>
              <a:gd name="T82" fmla="*/ 85 w 188"/>
              <a:gd name="T83" fmla="*/ 0 h 170"/>
              <a:gd name="T84" fmla="*/ 0 w 188"/>
              <a:gd name="T85" fmla="*/ 85 h 170"/>
              <a:gd name="T86" fmla="*/ 85 w 188"/>
              <a:gd name="T87" fmla="*/ 170 h 170"/>
              <a:gd name="T88" fmla="*/ 170 w 188"/>
              <a:gd name="T89" fmla="*/ 85 h 170"/>
              <a:gd name="T90" fmla="*/ 165 w 188"/>
              <a:gd name="T91" fmla="*/ 55 h 170"/>
              <a:gd name="T92" fmla="*/ 161 w 188"/>
              <a:gd name="T93" fmla="*/ 5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88" h="170">
                <a:moveTo>
                  <a:pt x="161" y="58"/>
                </a:moveTo>
                <a:cubicBezTo>
                  <a:pt x="147" y="51"/>
                  <a:pt x="147" y="51"/>
                  <a:pt x="147" y="51"/>
                </a:cubicBezTo>
                <a:cubicBezTo>
                  <a:pt x="142" y="54"/>
                  <a:pt x="142" y="54"/>
                  <a:pt x="142" y="54"/>
                </a:cubicBezTo>
                <a:cubicBezTo>
                  <a:pt x="147" y="64"/>
                  <a:pt x="149" y="74"/>
                  <a:pt x="149" y="85"/>
                </a:cubicBezTo>
                <a:cubicBezTo>
                  <a:pt x="149" y="120"/>
                  <a:pt x="121" y="149"/>
                  <a:pt x="85" y="149"/>
                </a:cubicBezTo>
                <a:cubicBezTo>
                  <a:pt x="50" y="149"/>
                  <a:pt x="21" y="120"/>
                  <a:pt x="21" y="85"/>
                </a:cubicBezTo>
                <a:cubicBezTo>
                  <a:pt x="21" y="50"/>
                  <a:pt x="50" y="21"/>
                  <a:pt x="85" y="21"/>
                </a:cubicBezTo>
                <a:cubicBezTo>
                  <a:pt x="105" y="21"/>
                  <a:pt x="123" y="30"/>
                  <a:pt x="135" y="45"/>
                </a:cubicBezTo>
                <a:cubicBezTo>
                  <a:pt x="125" y="51"/>
                  <a:pt x="125" y="51"/>
                  <a:pt x="125" y="51"/>
                </a:cubicBezTo>
                <a:cubicBezTo>
                  <a:pt x="116" y="40"/>
                  <a:pt x="101" y="33"/>
                  <a:pt x="85" y="33"/>
                </a:cubicBezTo>
                <a:cubicBezTo>
                  <a:pt x="56" y="33"/>
                  <a:pt x="33" y="56"/>
                  <a:pt x="33" y="85"/>
                </a:cubicBezTo>
                <a:cubicBezTo>
                  <a:pt x="33" y="114"/>
                  <a:pt x="56" y="137"/>
                  <a:pt x="85" y="137"/>
                </a:cubicBezTo>
                <a:cubicBezTo>
                  <a:pt x="114" y="137"/>
                  <a:pt x="138" y="114"/>
                  <a:pt x="138" y="85"/>
                </a:cubicBezTo>
                <a:cubicBezTo>
                  <a:pt x="138" y="76"/>
                  <a:pt x="135" y="68"/>
                  <a:pt x="132" y="61"/>
                </a:cubicBezTo>
                <a:cubicBezTo>
                  <a:pt x="115" y="72"/>
                  <a:pt x="115" y="72"/>
                  <a:pt x="115" y="72"/>
                </a:cubicBezTo>
                <a:cubicBezTo>
                  <a:pt x="117" y="76"/>
                  <a:pt x="118" y="80"/>
                  <a:pt x="118" y="85"/>
                </a:cubicBezTo>
                <a:cubicBezTo>
                  <a:pt x="118" y="103"/>
                  <a:pt x="103" y="118"/>
                  <a:pt x="85" y="118"/>
                </a:cubicBezTo>
                <a:cubicBezTo>
                  <a:pt x="67" y="118"/>
                  <a:pt x="53" y="103"/>
                  <a:pt x="53" y="85"/>
                </a:cubicBezTo>
                <a:cubicBezTo>
                  <a:pt x="53" y="67"/>
                  <a:pt x="67" y="52"/>
                  <a:pt x="85" y="52"/>
                </a:cubicBezTo>
                <a:cubicBezTo>
                  <a:pt x="94" y="52"/>
                  <a:pt x="103" y="56"/>
                  <a:pt x="109" y="62"/>
                </a:cubicBezTo>
                <a:cubicBezTo>
                  <a:pt x="97" y="70"/>
                  <a:pt x="97" y="70"/>
                  <a:pt x="97" y="70"/>
                </a:cubicBezTo>
                <a:cubicBezTo>
                  <a:pt x="94" y="67"/>
                  <a:pt x="90" y="65"/>
                  <a:pt x="85" y="65"/>
                </a:cubicBezTo>
                <a:cubicBezTo>
                  <a:pt x="74" y="65"/>
                  <a:pt x="65" y="74"/>
                  <a:pt x="65" y="85"/>
                </a:cubicBezTo>
                <a:cubicBezTo>
                  <a:pt x="65" y="96"/>
                  <a:pt x="74" y="105"/>
                  <a:pt x="85" y="105"/>
                </a:cubicBezTo>
                <a:cubicBezTo>
                  <a:pt x="96" y="105"/>
                  <a:pt x="105" y="96"/>
                  <a:pt x="105" y="85"/>
                </a:cubicBezTo>
                <a:cubicBezTo>
                  <a:pt x="105" y="83"/>
                  <a:pt x="105" y="81"/>
                  <a:pt x="104" y="79"/>
                </a:cubicBezTo>
                <a:cubicBezTo>
                  <a:pt x="88" y="89"/>
                  <a:pt x="88" y="89"/>
                  <a:pt x="88" y="89"/>
                </a:cubicBezTo>
                <a:cubicBezTo>
                  <a:pt x="86" y="86"/>
                  <a:pt x="86" y="86"/>
                  <a:pt x="86" y="86"/>
                </a:cubicBezTo>
                <a:cubicBezTo>
                  <a:pt x="148" y="45"/>
                  <a:pt x="148" y="45"/>
                  <a:pt x="148" y="45"/>
                </a:cubicBezTo>
                <a:cubicBezTo>
                  <a:pt x="163" y="52"/>
                  <a:pt x="163" y="52"/>
                  <a:pt x="163" y="52"/>
                </a:cubicBezTo>
                <a:cubicBezTo>
                  <a:pt x="188" y="36"/>
                  <a:pt x="188" y="36"/>
                  <a:pt x="188" y="36"/>
                </a:cubicBezTo>
                <a:cubicBezTo>
                  <a:pt x="173" y="29"/>
                  <a:pt x="173" y="29"/>
                  <a:pt x="173" y="29"/>
                </a:cubicBezTo>
                <a:cubicBezTo>
                  <a:pt x="177" y="26"/>
                  <a:pt x="177" y="26"/>
                  <a:pt x="177" y="26"/>
                </a:cubicBezTo>
                <a:cubicBezTo>
                  <a:pt x="173" y="20"/>
                  <a:pt x="173" y="20"/>
                  <a:pt x="173" y="20"/>
                </a:cubicBezTo>
                <a:cubicBezTo>
                  <a:pt x="169" y="23"/>
                  <a:pt x="169" y="23"/>
                  <a:pt x="169" y="23"/>
                </a:cubicBezTo>
                <a:cubicBezTo>
                  <a:pt x="169" y="6"/>
                  <a:pt x="169" y="6"/>
                  <a:pt x="169" y="6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4" y="39"/>
                  <a:pt x="144" y="39"/>
                  <a:pt x="144" y="39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26" y="8"/>
                  <a:pt x="107" y="0"/>
                  <a:pt x="85" y="0"/>
                </a:cubicBezTo>
                <a:cubicBezTo>
                  <a:pt x="38" y="0"/>
                  <a:pt x="0" y="38"/>
                  <a:pt x="0" y="85"/>
                </a:cubicBezTo>
                <a:cubicBezTo>
                  <a:pt x="0" y="132"/>
                  <a:pt x="38" y="170"/>
                  <a:pt x="85" y="170"/>
                </a:cubicBezTo>
                <a:cubicBezTo>
                  <a:pt x="132" y="170"/>
                  <a:pt x="170" y="132"/>
                  <a:pt x="170" y="85"/>
                </a:cubicBezTo>
                <a:cubicBezTo>
                  <a:pt x="170" y="75"/>
                  <a:pt x="168" y="65"/>
                  <a:pt x="165" y="55"/>
                </a:cubicBezTo>
                <a:lnTo>
                  <a:pt x="161" y="5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0000" tIns="46800" rIns="90000" bIns="46800" numCol="1" anchor="t" anchorCtr="0" compatLnSpc="1">
            <a:normAutofit fontScale="92500" lnSpcReduction="20000"/>
          </a:bodyPr>
          <a:lstStyle/>
          <a:p>
            <a:endParaRPr lang="zh-CN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999855" y="1043305"/>
            <a:ext cx="1910080" cy="720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 anchor="ctr" anchorCtr="0">
            <a:noAutofit/>
          </a:bodyPr>
          <a:lstStyle>
            <a:defPPr>
              <a:defRPr lang="zh-CN"/>
            </a:defPPr>
            <a:lvl1pPr algn="ctr" defTabSz="1087755">
              <a:defRPr sz="2000" b="1" spc="-150">
                <a:solidFill>
                  <a:srgbClr val="333333"/>
                </a:solidFill>
                <a:latin typeface="Aharoni" panose="02010803020104030203" pitchFamily="2" charset="-79"/>
                <a:ea typeface="Open Sans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zh-CN" altLang="en-CA" sz="3200" dirty="0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期末考核</a:t>
            </a:r>
            <a:endParaRPr lang="zh-CN" altLang="en-CA" sz="3200" dirty="0" smtClean="0">
              <a:latin typeface="Arial" panose="020B0604020202020204" pitchFamily="3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89472" y="3253253"/>
            <a:ext cx="2409768" cy="5341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 anchor="ctr" anchorCtr="0">
            <a:noAutofit/>
          </a:bodyPr>
          <a:lstStyle>
            <a:defPPr>
              <a:defRPr lang="zh-CN"/>
            </a:defPPr>
            <a:lvl1pPr algn="ctr" defTabSz="1087755">
              <a:defRPr sz="2000" b="1" spc="-150">
                <a:solidFill>
                  <a:srgbClr val="333333"/>
                </a:solidFill>
                <a:latin typeface="Aharoni" panose="02010803020104030203" pitchFamily="2" charset="-79"/>
                <a:ea typeface="Open Sans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zh-CN" altLang="en-CA" sz="3200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过程性考核</a:t>
            </a:r>
            <a:endParaRPr lang="zh-CN" altLang="en-CA" sz="3200" smtClean="0">
              <a:latin typeface="Arial" panose="020B0604020202020204" pitchFamily="3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8373745" y="1413510"/>
            <a:ext cx="3114675" cy="1839595"/>
          </a:xfrm>
          <a:prstGeom prst="rect">
            <a:avLst/>
          </a:prstGeom>
        </p:spPr>
        <p:txBody>
          <a:bodyPr wrap="square" lIns="90000" tIns="46800" rIns="90000" bIns="46800">
            <a:noAutofit/>
          </a:bodyPr>
          <a:lstStyle>
            <a:defPPr>
              <a:defRPr lang="zh-CN"/>
            </a:defPPr>
            <a:lvl1pPr>
              <a:defRPr>
                <a:solidFill>
                  <a:srgbClr val="333333"/>
                </a:solidFill>
                <a:cs typeface="+mn-ea"/>
              </a:defRPr>
            </a:lvl1pPr>
          </a:lstStyle>
          <a:p>
            <a:endParaRPr lang="zh-CN" altLang="en-US" sz="2800" smtClean="0">
              <a:solidFill>
                <a:sysClr val="windowText" lastClr="000000"/>
              </a:solidFill>
              <a:cs typeface="+mn-ea"/>
            </a:endParaRPr>
          </a:p>
          <a:p>
            <a:pPr algn="ctr"/>
            <a:r>
              <a:rPr lang="zh-CN" altLang="en-US" sz="2400" smtClean="0">
                <a:solidFill>
                  <a:sysClr val="windowText" lastClr="000000"/>
                </a:solidFill>
                <a:cs typeface="+mn-ea"/>
              </a:rPr>
              <a:t>期末实践考核</a:t>
            </a:r>
            <a:r>
              <a:rPr lang="en-US" altLang="zh-CN" sz="2400" smtClean="0">
                <a:solidFill>
                  <a:sysClr val="windowText" lastClr="000000"/>
                </a:solidFill>
                <a:cs typeface="+mn-ea"/>
              </a:rPr>
              <a:t>30%</a:t>
            </a:r>
            <a:endParaRPr lang="en-US" altLang="zh-CN" sz="2400" smtClean="0">
              <a:solidFill>
                <a:sysClr val="windowText" lastClr="000000"/>
              </a:solidFill>
              <a:cs typeface="+mn-ea"/>
            </a:endParaRPr>
          </a:p>
          <a:p>
            <a:pPr algn="ctr"/>
            <a:r>
              <a:rPr lang="zh-CN" altLang="en-US" sz="2400" smtClean="0">
                <a:solidFill>
                  <a:sysClr val="windowText" lastClr="000000"/>
                </a:solidFill>
                <a:cs typeface="+mn-ea"/>
              </a:rPr>
              <a:t>（</a:t>
            </a:r>
            <a:r>
              <a:rPr lang="zh-CN" altLang="en-US" smtClean="0">
                <a:solidFill>
                  <a:sysClr val="windowText" lastClr="000000"/>
                </a:solidFill>
                <a:cs typeface="+mn-ea"/>
              </a:rPr>
              <a:t>实践试卷规定要求，完成指定产品考核</a:t>
            </a:r>
            <a:r>
              <a:rPr lang="zh-CN" altLang="en-US" sz="2400" smtClean="0">
                <a:solidFill>
                  <a:sysClr val="windowText" lastClr="000000"/>
                </a:solidFill>
                <a:cs typeface="+mn-ea"/>
              </a:rPr>
              <a:t>）</a:t>
            </a:r>
            <a:endParaRPr lang="en-US" altLang="zh-CN" sz="2400" smtClean="0">
              <a:solidFill>
                <a:sysClr val="windowText" lastClr="000000"/>
              </a:solidFill>
              <a:cs typeface="+mn-ea"/>
            </a:endParaRPr>
          </a:p>
          <a:p>
            <a:pPr algn="ctr"/>
            <a:r>
              <a:rPr lang="zh-CN" altLang="en-US" sz="2400" smtClean="0">
                <a:solidFill>
                  <a:sysClr val="windowText" lastClr="000000"/>
                </a:solidFill>
                <a:cs typeface="+mn-ea"/>
              </a:rPr>
              <a:t>期末理论考核</a:t>
            </a:r>
            <a:r>
              <a:rPr lang="en-US" altLang="zh-CN" sz="2400" smtClean="0">
                <a:solidFill>
                  <a:sysClr val="windowText" lastClr="000000"/>
                </a:solidFill>
                <a:cs typeface="+mn-ea"/>
              </a:rPr>
              <a:t>20%</a:t>
            </a:r>
            <a:endParaRPr lang="en-US" altLang="zh-CN" sz="2400" smtClean="0">
              <a:solidFill>
                <a:sysClr val="windowText" lastClr="000000"/>
              </a:solidFill>
              <a:cs typeface="+mn-ea"/>
            </a:endParaRPr>
          </a:p>
          <a:p>
            <a:pPr algn="ctr"/>
            <a:r>
              <a:rPr lang="zh-CN" altLang="en-US" sz="2400" smtClean="0">
                <a:solidFill>
                  <a:sysClr val="windowText" lastClr="000000"/>
                </a:solidFill>
                <a:cs typeface="+mn-ea"/>
              </a:rPr>
              <a:t>（</a:t>
            </a:r>
            <a:r>
              <a:rPr lang="zh-CN" altLang="en-US" smtClean="0">
                <a:solidFill>
                  <a:sysClr val="windowText" lastClr="000000"/>
                </a:solidFill>
                <a:cs typeface="+mn-ea"/>
              </a:rPr>
              <a:t>理论试卷</a:t>
            </a:r>
            <a:r>
              <a:rPr lang="zh-CN" altLang="en-US" sz="2400" smtClean="0">
                <a:solidFill>
                  <a:sysClr val="windowText" lastClr="000000"/>
                </a:solidFill>
                <a:cs typeface="+mn-ea"/>
              </a:rPr>
              <a:t>）</a:t>
            </a:r>
            <a:endParaRPr lang="zh-CN" altLang="en-US" sz="2400" smtClean="0">
              <a:solidFill>
                <a:sysClr val="windowText" lastClr="000000"/>
              </a:solidFill>
              <a:cs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5705672" y="2537857"/>
            <a:ext cx="1145984" cy="443959"/>
          </a:xfrm>
          <a:prstGeom prst="rect">
            <a:avLst/>
          </a:prstGeom>
        </p:spPr>
        <p:txBody>
          <a:bodyPr wrap="square" lIns="90000" tIns="46800" rIns="90000" bIns="46800">
            <a:noAutofit/>
          </a:bodyPr>
          <a:lstStyle>
            <a:defPPr>
              <a:defRPr lang="zh-CN"/>
            </a:defPPr>
            <a:lvl1pPr algn="ctr">
              <a:defRPr sz="2000">
                <a:solidFill>
                  <a:srgbClr val="333333"/>
                </a:solidFill>
                <a:cs typeface="+mn-ea"/>
              </a:defRPr>
            </a:lvl1pPr>
          </a:lstStyle>
          <a:p>
            <a:r>
              <a:rPr lang="zh-CN" altLang="en-US" sz="3600" b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考核</a:t>
            </a:r>
            <a:endParaRPr lang="zh-CN" altLang="en-US" sz="3600" b="1" smtClean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606868" y="2538021"/>
            <a:ext cx="726757" cy="8364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 anchor="ctr" anchorCtr="0">
            <a:normAutofit fontScale="97500" lnSpcReduction="10000"/>
          </a:bodyPr>
          <a:lstStyle/>
          <a:p>
            <a:pPr algn="ctr" defTabSz="1087755"/>
            <a:r>
              <a:rPr lang="en-US" altLang="zh-CN" sz="2800" b="1" smtClean="0">
                <a:solidFill>
                  <a:sysClr val="window" lastClr="FFFFFF"/>
                </a:solidFill>
                <a:sym typeface="Arial" panose="020B0604020202020204" pitchFamily="34" charset="0"/>
              </a:rPr>
              <a:t>50%</a:t>
            </a:r>
            <a:endParaRPr lang="en-US" altLang="zh-CN" sz="2800" b="1" smtClean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8"/>
            </p:custDataLst>
          </p:nvPr>
        </p:nvSpPr>
        <p:spPr>
          <a:xfrm>
            <a:off x="548005" y="4099560"/>
            <a:ext cx="4231640" cy="1799590"/>
          </a:xfrm>
          <a:prstGeom prst="rect">
            <a:avLst/>
          </a:prstGeom>
        </p:spPr>
        <p:txBody>
          <a:bodyPr wrap="square" lIns="90000" tIns="46800" rIns="90000" bIns="46800">
            <a:noAutofit/>
          </a:bodyPr>
          <a:lstStyle>
            <a:defPPr>
              <a:defRPr lang="zh-CN"/>
            </a:defPPr>
            <a:lvl1pPr>
              <a:defRPr>
                <a:solidFill>
                  <a:srgbClr val="333333"/>
                </a:solidFill>
                <a:cs typeface="+mn-ea"/>
              </a:defRPr>
            </a:lvl1pPr>
          </a:lstStyle>
          <a:p>
            <a:pPr algn="ctr"/>
            <a:r>
              <a:rPr lang="zh-CN" altLang="en-US" sz="2400" dirty="0" smtClean="0">
                <a:solidFill>
                  <a:sysClr val="windowText" lastClr="000000"/>
                </a:solidFill>
                <a:cs typeface="+mn-ea"/>
              </a:rPr>
              <a:t>平时表现考核</a:t>
            </a:r>
            <a:r>
              <a:rPr lang="en-US" altLang="zh-CN" sz="2400" dirty="0" smtClean="0">
                <a:solidFill>
                  <a:sysClr val="windowText" lastClr="000000"/>
                </a:solidFill>
                <a:cs typeface="+mn-ea"/>
              </a:rPr>
              <a:t>20%</a:t>
            </a:r>
            <a:endParaRPr lang="en-US" altLang="zh-CN" sz="2400" dirty="0" smtClean="0">
              <a:solidFill>
                <a:sysClr val="windowText" lastClr="000000"/>
              </a:solidFill>
              <a:cs typeface="+mn-ea"/>
            </a:endParaRPr>
          </a:p>
          <a:p>
            <a:pPr algn="ctr"/>
            <a:r>
              <a:rPr lang="zh-CN" altLang="en-US" sz="2400" dirty="0" smtClean="0">
                <a:solidFill>
                  <a:sysClr val="windowText" lastClr="000000"/>
                </a:solidFill>
                <a:cs typeface="+mn-ea"/>
              </a:rPr>
              <a:t>（</a:t>
            </a:r>
            <a:r>
              <a:rPr lang="zh-CN" altLang="en-US" dirty="0" smtClean="0">
                <a:solidFill>
                  <a:sysClr val="windowText" lastClr="000000"/>
                </a:solidFill>
                <a:cs typeface="+mn-ea"/>
              </a:rPr>
              <a:t>考勤、作业、提问等</a:t>
            </a:r>
            <a:r>
              <a:rPr lang="zh-CN" altLang="en-US" sz="2400" dirty="0" smtClean="0">
                <a:solidFill>
                  <a:sysClr val="windowText" lastClr="000000"/>
                </a:solidFill>
                <a:cs typeface="+mn-ea"/>
              </a:rPr>
              <a:t>）</a:t>
            </a:r>
            <a:endParaRPr lang="zh-CN" altLang="en-US" sz="2400" dirty="0" smtClean="0">
              <a:solidFill>
                <a:sysClr val="windowText" lastClr="000000"/>
              </a:solidFill>
              <a:cs typeface="+mn-ea"/>
            </a:endParaRPr>
          </a:p>
          <a:p>
            <a:pPr algn="r"/>
            <a:r>
              <a:rPr lang="zh-CN" altLang="en-US" sz="2400" dirty="0" smtClean="0">
                <a:solidFill>
                  <a:sysClr val="windowText" lastClr="000000"/>
                </a:solidFill>
                <a:cs typeface="+mn-ea"/>
              </a:rPr>
              <a:t>课堂实践项目考核</a:t>
            </a:r>
            <a:r>
              <a:rPr lang="en-US" altLang="zh-CN" sz="2400" dirty="0" smtClean="0">
                <a:solidFill>
                  <a:sysClr val="windowText" lastClr="000000"/>
                </a:solidFill>
                <a:cs typeface="+mn-ea"/>
              </a:rPr>
              <a:t>30%</a:t>
            </a:r>
            <a:endParaRPr lang="en-US" altLang="zh-CN" sz="2400" dirty="0" smtClean="0">
              <a:solidFill>
                <a:sysClr val="windowText" lastClr="000000"/>
              </a:solidFill>
              <a:cs typeface="+mn-ea"/>
            </a:endParaRPr>
          </a:p>
          <a:p>
            <a:pPr algn="ctr"/>
            <a:r>
              <a:rPr lang="zh-CN" altLang="en-US" sz="2400" dirty="0" smtClean="0">
                <a:solidFill>
                  <a:sysClr val="windowText" lastClr="000000"/>
                </a:solidFill>
                <a:cs typeface="+mn-ea"/>
              </a:rPr>
              <a:t>（</a:t>
            </a:r>
            <a:r>
              <a:rPr lang="zh-CN" altLang="en-US" dirty="0" smtClean="0">
                <a:solidFill>
                  <a:sysClr val="windowText" lastClr="000000"/>
                </a:solidFill>
                <a:cs typeface="+mn-ea"/>
              </a:rPr>
              <a:t>职业规范、专业技能操作</a:t>
            </a:r>
            <a:r>
              <a:rPr lang="zh-CN" altLang="en-US" sz="2400" dirty="0" smtClean="0">
                <a:solidFill>
                  <a:sysClr val="windowText" lastClr="000000"/>
                </a:solidFill>
                <a:cs typeface="+mn-ea"/>
              </a:rPr>
              <a:t>等）</a:t>
            </a:r>
            <a:endParaRPr lang="zh-CN" altLang="en-US" sz="2400" dirty="0" smtClean="0">
              <a:solidFill>
                <a:sysClr val="windowText" lastClr="000000"/>
              </a:solidFill>
              <a:cs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43" y="548372"/>
            <a:ext cx="4065696" cy="698853"/>
            <a:chOff x="544" y="253844"/>
            <a:chExt cx="3672407" cy="810497"/>
          </a:xfrm>
          <a:solidFill>
            <a:srgbClr val="004C40"/>
          </a:solidFill>
        </p:grpSpPr>
        <p:sp>
          <p:nvSpPr>
            <p:cNvPr id="22" name="矩形 21"/>
            <p:cNvSpPr/>
            <p:nvPr/>
          </p:nvSpPr>
          <p:spPr>
            <a:xfrm>
              <a:off x="544" y="343214"/>
              <a:ext cx="3213356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56011" y="501450"/>
            <a:ext cx="780701" cy="780742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TextBox 7"/>
          <p:cNvSpPr txBox="1"/>
          <p:nvPr/>
        </p:nvSpPr>
        <p:spPr>
          <a:xfrm>
            <a:off x="200692" y="581422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68806" y="63021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考核评价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0" name="Text Box 46"/>
          <p:cNvSpPr txBox="1">
            <a:spLocks noChangeArrowheads="1"/>
          </p:cNvSpPr>
          <p:nvPr/>
        </p:nvSpPr>
        <p:spPr bwMode="auto">
          <a:xfrm>
            <a:off x="1488018" y="1268413"/>
            <a:ext cx="3615092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665" b="1" dirty="0" smtClean="0">
                <a:solidFill>
                  <a:schemeClr val="tx2"/>
                </a:solidFill>
              </a:rPr>
              <a:t>实践项目考核评分标准</a:t>
            </a:r>
            <a:endParaRPr lang="zh-CN" altLang="en-US" sz="2665" b="1" dirty="0">
              <a:solidFill>
                <a:schemeClr val="tx2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43" y="548372"/>
            <a:ext cx="4065696" cy="698853"/>
            <a:chOff x="544" y="253844"/>
            <a:chExt cx="3672407" cy="810497"/>
          </a:xfrm>
          <a:solidFill>
            <a:srgbClr val="004C40"/>
          </a:solidFill>
        </p:grpSpPr>
        <p:sp>
          <p:nvSpPr>
            <p:cNvPr id="8" name="矩形 7"/>
            <p:cNvSpPr/>
            <p:nvPr/>
          </p:nvSpPr>
          <p:spPr>
            <a:xfrm>
              <a:off x="544" y="343214"/>
              <a:ext cx="3213356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56011" y="501450"/>
            <a:ext cx="780701" cy="780742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TextBox 7"/>
          <p:cNvSpPr txBox="1"/>
          <p:nvPr/>
        </p:nvSpPr>
        <p:spPr>
          <a:xfrm>
            <a:off x="200692" y="581422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68806" y="63021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考核评价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5" y="1734185"/>
            <a:ext cx="9338945" cy="48393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09040" y="3403600"/>
            <a:ext cx="1456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10%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1209040" y="4635500"/>
            <a:ext cx="1456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40%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209040" y="5842635"/>
            <a:ext cx="1456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50%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13707" y="4150046"/>
            <a:ext cx="2818090" cy="61885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718475" y="4229798"/>
            <a:ext cx="1415766" cy="46166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zh-CN" altLang="en-US" sz="2400" b="1" dirty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课程设置</a:t>
            </a:r>
            <a:endParaRPr lang="zh-CN" altLang="en-US" sz="24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913707" y="5285486"/>
            <a:ext cx="2818090" cy="61885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718475" y="5351345"/>
            <a:ext cx="1415766" cy="46166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zh-CN" altLang="en-US" sz="2400" b="1" dirty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课程设计</a:t>
            </a:r>
            <a:endParaRPr lang="zh-CN" altLang="en-US" sz="24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7885757" y="4056061"/>
            <a:ext cx="2818090" cy="61885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90525" y="4150046"/>
            <a:ext cx="1415766" cy="46166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zh-CN" altLang="en-US" sz="2400" b="1" dirty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教学实施</a:t>
            </a:r>
            <a:endParaRPr lang="zh-CN" altLang="en-US" sz="24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885757" y="5215351"/>
            <a:ext cx="2818090" cy="61885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599153" y="5283093"/>
            <a:ext cx="1507138" cy="46166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zh-CN" altLang="en-US" sz="24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教学</a:t>
            </a:r>
            <a:r>
              <a:rPr lang="zh-CN" altLang="en-US" sz="2400" b="1" dirty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endParaRPr lang="zh-CN" altLang="en-US" sz="24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1778395" y="4029580"/>
            <a:ext cx="859733" cy="859781"/>
          </a:xfrm>
          <a:prstGeom prst="ellipse">
            <a:avLst/>
          </a:prstGeom>
          <a:noFill/>
          <a:ln w="19050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21" name="椭圆 20"/>
          <p:cNvSpPr/>
          <p:nvPr/>
        </p:nvSpPr>
        <p:spPr>
          <a:xfrm flipH="1">
            <a:off x="1778395" y="5165019"/>
            <a:ext cx="859733" cy="859781"/>
          </a:xfrm>
          <a:prstGeom prst="ellipse">
            <a:avLst/>
          </a:prstGeom>
          <a:noFill/>
          <a:ln w="19050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/>
          <p:cNvSpPr/>
          <p:nvPr/>
        </p:nvSpPr>
        <p:spPr>
          <a:xfrm flipH="1">
            <a:off x="6826645" y="3935595"/>
            <a:ext cx="859733" cy="859781"/>
          </a:xfrm>
          <a:prstGeom prst="ellipse">
            <a:avLst/>
          </a:prstGeom>
          <a:noFill/>
          <a:ln w="19050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 flipH="1">
            <a:off x="6826645" y="5094884"/>
            <a:ext cx="859733" cy="859781"/>
          </a:xfrm>
          <a:prstGeom prst="ellipse">
            <a:avLst/>
          </a:prstGeom>
          <a:noFill/>
          <a:ln w="19050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830593" y="4136304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6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18859" y="5258009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6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03887" y="4057710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6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8843" y="5165019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6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 flipV="1">
            <a:off x="0" y="0"/>
            <a:ext cx="12192000" cy="298450"/>
          </a:xfrm>
          <a:prstGeom prst="rect">
            <a:avLst/>
          </a:prstGeom>
          <a:solidFill>
            <a:srgbClr val="00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flipV="1">
            <a:off x="0" y="297089"/>
            <a:ext cx="12192000" cy="298450"/>
          </a:xfrm>
          <a:prstGeom prst="rect">
            <a:avLst/>
          </a:prstGeom>
          <a:solidFill>
            <a:srgbClr val="00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flipV="1">
            <a:off x="0" y="577856"/>
            <a:ext cx="12192000" cy="298450"/>
          </a:xfrm>
          <a:prstGeom prst="rect">
            <a:avLst/>
          </a:prstGeom>
          <a:solidFill>
            <a:srgbClr val="8CC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flipV="1">
            <a:off x="0" y="868144"/>
            <a:ext cx="12192000" cy="298450"/>
          </a:xfrm>
          <a:prstGeom prst="rect">
            <a:avLst/>
          </a:prstGeom>
          <a:solidFill>
            <a:srgbClr val="D0C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2768600" y="2092778"/>
            <a:ext cx="6794500" cy="1219200"/>
          </a:xfrm>
          <a:prstGeom prst="rect">
            <a:avLst/>
          </a:prstGeom>
          <a:noFill/>
          <a:ln>
            <a:solidFill>
              <a:srgbClr val="8CC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5030847" y="2185276"/>
            <a:ext cx="1776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54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3" y="548372"/>
            <a:ext cx="4065696" cy="698853"/>
            <a:chOff x="544" y="253844"/>
            <a:chExt cx="3672407" cy="810497"/>
          </a:xfrm>
          <a:solidFill>
            <a:srgbClr val="004C40"/>
          </a:solidFill>
        </p:grpSpPr>
        <p:sp>
          <p:nvSpPr>
            <p:cNvPr id="3" name="矩形 2"/>
            <p:cNvSpPr/>
            <p:nvPr/>
          </p:nvSpPr>
          <p:spPr>
            <a:xfrm>
              <a:off x="544" y="343214"/>
              <a:ext cx="3213356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56011" y="501450"/>
            <a:ext cx="780701" cy="780742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200692" y="581422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68806" y="63021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教学效果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6657340" y="1861820"/>
            <a:ext cx="3401060" cy="33324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1419225" y="1861820"/>
            <a:ext cx="3641725" cy="3333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 flipH="1">
            <a:off x="5272049" y="914425"/>
            <a:ext cx="1787603" cy="1787702"/>
          </a:xfrm>
          <a:prstGeom prst="ellipse">
            <a:avLst/>
          </a:prstGeom>
          <a:noFill/>
          <a:ln w="19050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50938" y="1263392"/>
            <a:ext cx="1229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66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弧形 11"/>
          <p:cNvSpPr/>
          <p:nvPr/>
        </p:nvSpPr>
        <p:spPr>
          <a:xfrm>
            <a:off x="-4905635" y="5537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弧形 12"/>
          <p:cNvSpPr/>
          <p:nvPr/>
        </p:nvSpPr>
        <p:spPr>
          <a:xfrm>
            <a:off x="-5231631" y="6074633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弧形 13"/>
          <p:cNvSpPr/>
          <p:nvPr/>
        </p:nvSpPr>
        <p:spPr>
          <a:xfrm>
            <a:off x="-5486154" y="6553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弧形 14"/>
          <p:cNvSpPr/>
          <p:nvPr/>
        </p:nvSpPr>
        <p:spPr>
          <a:xfrm flipH="1">
            <a:off x="5617277" y="5628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弧形 15"/>
          <p:cNvSpPr/>
          <p:nvPr/>
        </p:nvSpPr>
        <p:spPr>
          <a:xfrm flipH="1">
            <a:off x="5291281" y="6165145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 flipH="1">
            <a:off x="5036758" y="6644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768600" y="3121478"/>
            <a:ext cx="6794500" cy="1219200"/>
          </a:xfrm>
          <a:prstGeom prst="rect">
            <a:avLst/>
          </a:prstGeom>
          <a:noFill/>
          <a:ln>
            <a:solidFill>
              <a:srgbClr val="8CC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805063" y="3224198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教学资源</a:t>
            </a:r>
            <a:endParaRPr lang="zh-CN" altLang="en-US" sz="54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2130" y="999490"/>
            <a:ext cx="2062480" cy="28111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3375" y="1200785"/>
            <a:ext cx="261937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选用教材</a:t>
            </a:r>
            <a:endParaRPr lang="zh-CN" altLang="en-US" sz="2000" dirty="0"/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</a:rPr>
              <a:t>《西点制作工艺》</a:t>
            </a:r>
            <a:endParaRPr lang="zh-CN" altLang="en-US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钟志惠主编</a:t>
            </a:r>
            <a:endParaRPr lang="zh-CN" altLang="en-US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上海交通大学出版社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7657" r="7657"/>
          <a:stretch>
            <a:fillRect/>
          </a:stretch>
        </p:blipFill>
        <p:spPr>
          <a:xfrm>
            <a:off x="2952750" y="4138930"/>
            <a:ext cx="1882140" cy="2222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685" t="2177" r="2917" b="2177"/>
          <a:stretch>
            <a:fillRect/>
          </a:stretch>
        </p:blipFill>
        <p:spPr>
          <a:xfrm>
            <a:off x="4717415" y="4060825"/>
            <a:ext cx="1857375" cy="23787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770" y="3546475"/>
            <a:ext cx="300736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2.</a:t>
            </a:r>
            <a:r>
              <a:rPr lang="zh-CN" altLang="en-US" sz="2400"/>
              <a:t>参考教材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《西式面点工艺》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zh-CN" altLang="en-US" sz="2000"/>
              <a:t>王美萍主编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zh-CN" altLang="en-US" sz="2000"/>
              <a:t>中国劳动社会保障出版社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《西式面点师》</a:t>
            </a:r>
            <a:endParaRPr lang="zh-CN" altLang="en-US" sz="20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ym typeface="+mn-ea"/>
              </a:rPr>
              <a:t>中国劳动社会保障出版社</a:t>
            </a: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/>
              <a:t>国家职业技能培训教材</a:t>
            </a:r>
            <a:endParaRPr lang="zh-CN" altLang="en-US" sz="2000"/>
          </a:p>
        </p:txBody>
      </p:sp>
      <p:sp>
        <p:nvSpPr>
          <p:cNvPr id="8" name="圆角矩形 7"/>
          <p:cNvSpPr/>
          <p:nvPr/>
        </p:nvSpPr>
        <p:spPr>
          <a:xfrm>
            <a:off x="6887845" y="1200785"/>
            <a:ext cx="5042535" cy="1296035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2400" dirty="0"/>
              <a:t>优点：内容全面模块化，专业性很强。</a:t>
            </a:r>
            <a:endParaRPr lang="zh-CN" altLang="en-US" sz="2400" dirty="0"/>
          </a:p>
        </p:txBody>
      </p:sp>
      <p:sp>
        <p:nvSpPr>
          <p:cNvPr id="9" name="圆角矩形 8"/>
          <p:cNvSpPr/>
          <p:nvPr/>
        </p:nvSpPr>
        <p:spPr>
          <a:xfrm>
            <a:off x="6889115" y="2832735"/>
            <a:ext cx="5042535" cy="12274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2400" dirty="0"/>
              <a:t>缺点：文字描述过于厚重，学生使用显得枯燥，吃力。</a:t>
            </a:r>
            <a:endParaRPr lang="zh-CN" altLang="en-US" sz="2400" dirty="0"/>
          </a:p>
        </p:txBody>
      </p:sp>
      <p:sp>
        <p:nvSpPr>
          <p:cNvPr id="10" name="圆角矩形 9"/>
          <p:cNvSpPr/>
          <p:nvPr/>
        </p:nvSpPr>
        <p:spPr>
          <a:xfrm>
            <a:off x="6889115" y="4284345"/>
            <a:ext cx="5041265" cy="1999615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2400" dirty="0"/>
              <a:t>解决方案：</a:t>
            </a:r>
            <a:endParaRPr lang="zh-CN" altLang="en-US" sz="2400" dirty="0"/>
          </a:p>
          <a:p>
            <a:pPr algn="l"/>
            <a:r>
              <a:rPr lang="zh-CN" altLang="en-US" sz="2400" dirty="0"/>
              <a:t>整理、简化知识点，结合课程标准，突出核心知识点、技能点；</a:t>
            </a:r>
            <a:endParaRPr lang="zh-CN" altLang="en-US" sz="2400" dirty="0"/>
          </a:p>
          <a:p>
            <a:pPr algn="l"/>
            <a:r>
              <a:rPr lang="zh-CN" altLang="en-US" sz="2400" dirty="0"/>
              <a:t>以多元化教学方式展示教材内容。</a:t>
            </a:r>
            <a:endParaRPr lang="zh-CN" altLang="en-US" sz="2400" dirty="0"/>
          </a:p>
          <a:p>
            <a:pPr algn="l"/>
            <a:endParaRPr lang="zh-CN" altLang="en-US" sz="24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0" y="260649"/>
            <a:ext cx="4065697" cy="698854"/>
            <a:chOff x="543" y="253843"/>
            <a:chExt cx="3672408" cy="810497"/>
          </a:xfrm>
          <a:solidFill>
            <a:srgbClr val="004C40"/>
          </a:solidFill>
        </p:grpSpPr>
        <p:sp>
          <p:nvSpPr>
            <p:cNvPr id="12" name="矩形 11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5400000">
              <a:off x="3036418" y="427807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椭圆 13"/>
          <p:cNvSpPr/>
          <p:nvPr/>
        </p:nvSpPr>
        <p:spPr>
          <a:xfrm>
            <a:off x="124284" y="260649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7"/>
          <p:cNvSpPr txBox="1"/>
          <p:nvPr/>
        </p:nvSpPr>
        <p:spPr>
          <a:xfrm>
            <a:off x="169029" y="356195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4.1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169621" y="356195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3" y="548372"/>
            <a:ext cx="4065696" cy="698853"/>
            <a:chOff x="544" y="253844"/>
            <a:chExt cx="3672407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4" y="343214"/>
              <a:ext cx="3213356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椭圆 6"/>
          <p:cNvSpPr/>
          <p:nvPr/>
        </p:nvSpPr>
        <p:spPr>
          <a:xfrm>
            <a:off x="154853" y="507428"/>
            <a:ext cx="780701" cy="780742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4853" y="54837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  <a:endParaRPr lang="en-US" altLang="zh-CN" sz="3200" b="1" dirty="0" smtClean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标题 1"/>
          <p:cNvSpPr txBox="1"/>
          <p:nvPr/>
        </p:nvSpPr>
        <p:spPr>
          <a:xfrm>
            <a:off x="963082" y="626215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其他资源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6283" y="1620057"/>
            <a:ext cx="8778152" cy="456922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0376759" y="2566406"/>
            <a:ext cx="64897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辅助教学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3" y="548372"/>
            <a:ext cx="4065696" cy="698853"/>
            <a:chOff x="544" y="253844"/>
            <a:chExt cx="3672407" cy="810497"/>
          </a:xfrm>
          <a:solidFill>
            <a:srgbClr val="004C40"/>
          </a:solidFill>
        </p:grpSpPr>
        <p:sp>
          <p:nvSpPr>
            <p:cNvPr id="3" name="矩形 2"/>
            <p:cNvSpPr/>
            <p:nvPr/>
          </p:nvSpPr>
          <p:spPr>
            <a:xfrm>
              <a:off x="544" y="343214"/>
              <a:ext cx="3213356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154853" y="507428"/>
            <a:ext cx="780701" cy="780742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7"/>
          <p:cNvSpPr txBox="1"/>
          <p:nvPr/>
        </p:nvSpPr>
        <p:spPr>
          <a:xfrm>
            <a:off x="154853" y="54837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  <a:endParaRPr lang="en-US" altLang="zh-CN" sz="3200" b="1" dirty="0" smtClean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8806" y="64845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其他资源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0" y="1324284"/>
            <a:ext cx="7068970" cy="35496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70" y="1133141"/>
            <a:ext cx="1978624" cy="53877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20" y="1133141"/>
            <a:ext cx="2486239" cy="538778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75130" y="4999716"/>
            <a:ext cx="6311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网络课程资源平台内容正在不断更新整合中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530427"/>
            <a:ext cx="4065696" cy="698853"/>
            <a:chOff x="544" y="253844"/>
            <a:chExt cx="3672407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4" y="343214"/>
              <a:ext cx="3213356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6211" y="617251"/>
            <a:ext cx="7095588" cy="795094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教学条件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8"/>
            <a:ext cx="780701" cy="780742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4.3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816" y="2165377"/>
            <a:ext cx="3865880" cy="3081020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199534" y="5420597"/>
            <a:ext cx="369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西点实训室</a:t>
            </a:r>
            <a:endParaRPr lang="zh-CN" altLang="en-US" sz="2800" dirty="0"/>
          </a:p>
        </p:txBody>
      </p:sp>
      <p:sp>
        <p:nvSpPr>
          <p:cNvPr id="50" name="文本框 49"/>
          <p:cNvSpPr txBox="1"/>
          <p:nvPr/>
        </p:nvSpPr>
        <p:spPr>
          <a:xfrm>
            <a:off x="8498205" y="5420597"/>
            <a:ext cx="369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学校食堂</a:t>
            </a:r>
            <a:endParaRPr lang="zh-CN" altLang="en-US" sz="2800" dirty="0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678" y="2165377"/>
            <a:ext cx="4080510" cy="315658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4873775" y="5420597"/>
            <a:ext cx="2924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烹饪实训中心</a:t>
            </a:r>
            <a:endParaRPr lang="zh-CN" altLang="en-US" sz="2800" dirty="0"/>
          </a:p>
        </p:txBody>
      </p:sp>
      <p:pic>
        <p:nvPicPr>
          <p:cNvPr id="53" name="图片 52" descr="QQ图片20190822212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178" y="2165377"/>
            <a:ext cx="3547745" cy="3156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弧形 51"/>
          <p:cNvSpPr/>
          <p:nvPr/>
        </p:nvSpPr>
        <p:spPr>
          <a:xfrm>
            <a:off x="-4905635" y="5537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弧形 52"/>
          <p:cNvSpPr/>
          <p:nvPr/>
        </p:nvSpPr>
        <p:spPr>
          <a:xfrm>
            <a:off x="-5231631" y="6074633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弧形 53"/>
          <p:cNvSpPr/>
          <p:nvPr/>
        </p:nvSpPr>
        <p:spPr>
          <a:xfrm>
            <a:off x="-5486154" y="6553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4001714" y="4064933"/>
            <a:ext cx="485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汇报人：</a:t>
            </a:r>
            <a:r>
              <a:rPr lang="zh-CN" altLang="en-US" b="1" dirty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高伟伟</a:t>
            </a:r>
            <a:endParaRPr lang="en-US" altLang="zh-CN" b="1" dirty="0" smtClean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3348038" y="3477549"/>
            <a:ext cx="5747444" cy="532565"/>
          </a:xfrm>
          <a:prstGeom prst="roundRect">
            <a:avLst>
              <a:gd name="adj" fmla="val 42270"/>
            </a:avLst>
          </a:prstGeom>
          <a:solidFill>
            <a:srgbClr val="8CC344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3240908" y="3445049"/>
            <a:ext cx="760806" cy="607119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9" name="圆角矩形 58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655421" y="1876341"/>
            <a:ext cx="92095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8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感谢聆听，请批评指正</a:t>
            </a:r>
            <a:r>
              <a:rPr lang="en-US" altLang="zh-CN" sz="68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68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 flipV="1">
            <a:off x="0" y="0"/>
            <a:ext cx="12192000" cy="298450"/>
          </a:xfrm>
          <a:prstGeom prst="rect">
            <a:avLst/>
          </a:prstGeom>
          <a:solidFill>
            <a:srgbClr val="00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 flipV="1">
            <a:off x="0" y="297089"/>
            <a:ext cx="12192000" cy="298450"/>
          </a:xfrm>
          <a:prstGeom prst="rect">
            <a:avLst/>
          </a:prstGeom>
          <a:solidFill>
            <a:srgbClr val="00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 flipV="1">
            <a:off x="0" y="577856"/>
            <a:ext cx="12192000" cy="298450"/>
          </a:xfrm>
          <a:prstGeom prst="rect">
            <a:avLst/>
          </a:prstGeom>
          <a:solidFill>
            <a:srgbClr val="8CC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弧形 65"/>
          <p:cNvSpPr/>
          <p:nvPr/>
        </p:nvSpPr>
        <p:spPr>
          <a:xfrm flipH="1">
            <a:off x="5617277" y="5596919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弧形 66"/>
          <p:cNvSpPr/>
          <p:nvPr/>
        </p:nvSpPr>
        <p:spPr>
          <a:xfrm flipH="1">
            <a:off x="5291281" y="6165145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弧形 67"/>
          <p:cNvSpPr/>
          <p:nvPr/>
        </p:nvSpPr>
        <p:spPr>
          <a:xfrm flipH="1">
            <a:off x="5036758" y="6644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26" y="1886502"/>
            <a:ext cx="5117389" cy="5015040"/>
          </a:xfrm>
          <a:prstGeom prst="rect">
            <a:avLst/>
          </a:prstGeom>
        </p:spPr>
      </p:pic>
      <p:sp>
        <p:nvSpPr>
          <p:cNvPr id="70" name="矩形 69"/>
          <p:cNvSpPr/>
          <p:nvPr/>
        </p:nvSpPr>
        <p:spPr>
          <a:xfrm flipV="1">
            <a:off x="0" y="868144"/>
            <a:ext cx="12192000" cy="298450"/>
          </a:xfrm>
          <a:prstGeom prst="rect">
            <a:avLst/>
          </a:prstGeom>
          <a:solidFill>
            <a:srgbClr val="D0C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0167E-6 L 0.45273 -2.2016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624 C 0.16316 -0.00717 0.21446 -0.00902 0.36797 -0.0074 C 0.39922 -0.0037 0.43034 -0.00093 0.46198 -0.00093 " pathEditMode="relative" rAng="0" ptsTypes="ffA">
                                      <p:cBhvr>
                                        <p:cTn id="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/>
      <p:bldP spid="56" grpId="0" animBg="1"/>
      <p:bldP spid="62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 flipH="1">
            <a:off x="5272049" y="914425"/>
            <a:ext cx="1787603" cy="1787702"/>
          </a:xfrm>
          <a:prstGeom prst="ellipse">
            <a:avLst/>
          </a:prstGeom>
          <a:noFill/>
          <a:ln w="19050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50937" y="1308648"/>
            <a:ext cx="1229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66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弧形 13"/>
          <p:cNvSpPr/>
          <p:nvPr/>
        </p:nvSpPr>
        <p:spPr>
          <a:xfrm>
            <a:off x="-4905635" y="5537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弧形 14"/>
          <p:cNvSpPr/>
          <p:nvPr/>
        </p:nvSpPr>
        <p:spPr>
          <a:xfrm>
            <a:off x="-5231631" y="6074633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弧形 15"/>
          <p:cNvSpPr/>
          <p:nvPr/>
        </p:nvSpPr>
        <p:spPr>
          <a:xfrm>
            <a:off x="-5486154" y="6553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 flipH="1">
            <a:off x="5617277" y="5628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弧形 17"/>
          <p:cNvSpPr/>
          <p:nvPr/>
        </p:nvSpPr>
        <p:spPr>
          <a:xfrm flipH="1">
            <a:off x="5291281" y="6165145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弧形 18"/>
          <p:cNvSpPr/>
          <p:nvPr/>
        </p:nvSpPr>
        <p:spPr>
          <a:xfrm flipH="1">
            <a:off x="5036758" y="6644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768600" y="3121478"/>
            <a:ext cx="6794500" cy="1219200"/>
          </a:xfrm>
          <a:prstGeom prst="rect">
            <a:avLst/>
          </a:prstGeom>
          <a:noFill/>
          <a:ln>
            <a:solidFill>
              <a:srgbClr val="8CC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688522" y="3269413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课程设置</a:t>
            </a:r>
            <a:endParaRPr lang="zh-CN" altLang="en-US" sz="54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5" y="548370"/>
            <a:ext cx="4065697" cy="698854"/>
            <a:chOff x="543" y="253843"/>
            <a:chExt cx="3672408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7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6211" y="617253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课程概况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1.1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00050" y="4585970"/>
            <a:ext cx="4449445" cy="4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prstClr val="white"/>
                </a:solidFill>
              </a:rPr>
              <a:t>西式面点</a:t>
            </a: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540828" y="1422156"/>
            <a:ext cx="55408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prstClr val="black"/>
                </a:solidFill>
              </a:rPr>
              <a:t>课程代码：</a:t>
            </a:r>
            <a:r>
              <a:rPr lang="en-US" altLang="zh-CN" sz="2800" dirty="0">
                <a:solidFill>
                  <a:prstClr val="black"/>
                </a:solidFill>
              </a:rPr>
              <a:t>Z</a:t>
            </a:r>
            <a:r>
              <a:rPr lang="en-US" altLang="zh-CN" sz="2800" dirty="0" smtClean="0">
                <a:solidFill>
                  <a:prstClr val="black"/>
                </a:solidFill>
              </a:rPr>
              <a:t>32002</a:t>
            </a:r>
            <a:endParaRPr lang="en-US" altLang="zh-CN" sz="2800" dirty="0" smtClean="0">
              <a:solidFill>
                <a:prstClr val="black"/>
              </a:solidFill>
            </a:endParaRPr>
          </a:p>
          <a:p>
            <a:endParaRPr lang="en-US" altLang="zh-CN" sz="2800" dirty="0" smtClean="0">
              <a:solidFill>
                <a:prstClr val="black"/>
              </a:solidFill>
            </a:endParaRPr>
          </a:p>
          <a:p>
            <a:r>
              <a:rPr lang="zh-CN" altLang="en-US" sz="2800" dirty="0" smtClean="0">
                <a:solidFill>
                  <a:prstClr val="black"/>
                </a:solidFill>
              </a:rPr>
              <a:t>学时与学分：</a:t>
            </a:r>
            <a:r>
              <a:rPr lang="en-US" altLang="zh-CN" sz="2800" dirty="0" smtClean="0">
                <a:solidFill>
                  <a:prstClr val="black"/>
                </a:solidFill>
              </a:rPr>
              <a:t>64</a:t>
            </a:r>
            <a:r>
              <a:rPr lang="zh-CN" altLang="en-US" sz="2800" dirty="0" smtClean="0">
                <a:solidFill>
                  <a:prstClr val="black"/>
                </a:solidFill>
              </a:rPr>
              <a:t>学时  </a:t>
            </a:r>
            <a:r>
              <a:rPr lang="en-US" altLang="zh-CN" sz="2800" dirty="0" smtClean="0">
                <a:solidFill>
                  <a:prstClr val="black"/>
                </a:solidFill>
              </a:rPr>
              <a:t>4</a:t>
            </a:r>
            <a:r>
              <a:rPr lang="zh-CN" altLang="en-US" sz="2800" dirty="0" smtClean="0">
                <a:solidFill>
                  <a:prstClr val="black"/>
                </a:solidFill>
              </a:rPr>
              <a:t>学分</a:t>
            </a:r>
            <a:endParaRPr lang="en-US" altLang="zh-CN" sz="2800" dirty="0" smtClean="0">
              <a:solidFill>
                <a:prstClr val="black"/>
              </a:solidFill>
            </a:endParaRPr>
          </a:p>
          <a:p>
            <a:endParaRPr lang="en-US" altLang="zh-CN" sz="2800" dirty="0" smtClean="0">
              <a:solidFill>
                <a:prstClr val="black"/>
              </a:solidFill>
            </a:endParaRPr>
          </a:p>
          <a:p>
            <a:r>
              <a:rPr lang="zh-CN" altLang="en-US" sz="2800" dirty="0">
                <a:solidFill>
                  <a:prstClr val="black"/>
                </a:solidFill>
              </a:rPr>
              <a:t>课程</a:t>
            </a:r>
            <a:r>
              <a:rPr lang="zh-CN" altLang="en-US" sz="2800" dirty="0" smtClean="0">
                <a:solidFill>
                  <a:prstClr val="black"/>
                </a:solidFill>
              </a:rPr>
              <a:t>性质：专业核心课程</a:t>
            </a:r>
            <a:endParaRPr lang="en-US" altLang="zh-CN" sz="2800" dirty="0" smtClean="0">
              <a:solidFill>
                <a:prstClr val="black"/>
              </a:solidFill>
            </a:endParaRPr>
          </a:p>
          <a:p>
            <a:endParaRPr lang="en-US" altLang="zh-CN" sz="2800" dirty="0" smtClean="0">
              <a:solidFill>
                <a:prstClr val="black"/>
              </a:solidFill>
            </a:endParaRPr>
          </a:p>
          <a:p>
            <a:r>
              <a:rPr lang="zh-CN" altLang="en-US" sz="2800" dirty="0">
                <a:solidFill>
                  <a:prstClr val="black"/>
                </a:solidFill>
              </a:rPr>
              <a:t>课程</a:t>
            </a:r>
            <a:r>
              <a:rPr lang="zh-CN" altLang="en-US" sz="2800" dirty="0" smtClean="0">
                <a:solidFill>
                  <a:prstClr val="black"/>
                </a:solidFill>
              </a:rPr>
              <a:t>类型：理实一体化</a:t>
            </a:r>
            <a:endParaRPr lang="en-US" altLang="zh-CN" sz="2800" dirty="0" smtClean="0">
              <a:solidFill>
                <a:prstClr val="black"/>
              </a:solidFill>
            </a:endParaRPr>
          </a:p>
          <a:p>
            <a:endParaRPr lang="en-US" altLang="zh-CN" sz="2800" dirty="0" smtClean="0">
              <a:solidFill>
                <a:prstClr val="black"/>
              </a:solidFill>
            </a:endParaRPr>
          </a:p>
          <a:p>
            <a:r>
              <a:rPr lang="zh-CN" altLang="en-US" sz="2800" dirty="0">
                <a:solidFill>
                  <a:prstClr val="black"/>
                </a:solidFill>
              </a:rPr>
              <a:t>适用</a:t>
            </a:r>
            <a:r>
              <a:rPr lang="zh-CN" altLang="en-US" sz="2800" dirty="0" smtClean="0">
                <a:solidFill>
                  <a:prstClr val="black"/>
                </a:solidFill>
              </a:rPr>
              <a:t>专业：中西面点工艺专业</a:t>
            </a:r>
            <a:endParaRPr lang="en-US" altLang="zh-CN" sz="2800" dirty="0" smtClean="0">
              <a:solidFill>
                <a:prstClr val="black"/>
              </a:solidFill>
            </a:endParaRPr>
          </a:p>
          <a:p>
            <a:endParaRPr lang="en-US" altLang="zh-CN" sz="2800" dirty="0" smtClean="0">
              <a:solidFill>
                <a:prstClr val="black"/>
              </a:solidFill>
            </a:endParaRPr>
          </a:p>
          <a:p>
            <a:r>
              <a:rPr lang="zh-CN" altLang="en-US" sz="2800" dirty="0">
                <a:solidFill>
                  <a:prstClr val="black"/>
                </a:solidFill>
              </a:rPr>
              <a:t>开设</a:t>
            </a:r>
            <a:r>
              <a:rPr lang="zh-CN" altLang="en-US" sz="2800" dirty="0" smtClean="0">
                <a:solidFill>
                  <a:prstClr val="black"/>
                </a:solidFill>
              </a:rPr>
              <a:t>时间：第一学年第二学期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940" y="1857375"/>
            <a:ext cx="5148580" cy="451358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325495" y="5527040"/>
            <a:ext cx="1826895" cy="403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b="1"/>
              <a:t>西式面点工艺基础</a:t>
            </a:r>
            <a:endParaRPr lang="zh-CN" altLang="en-US" sz="1600" b="1"/>
          </a:p>
        </p:txBody>
      </p:sp>
      <p:cxnSp>
        <p:nvCxnSpPr>
          <p:cNvPr id="17" name="直接连接符 16"/>
          <p:cNvCxnSpPr/>
          <p:nvPr/>
        </p:nvCxnSpPr>
        <p:spPr>
          <a:xfrm>
            <a:off x="3314700" y="5538470"/>
            <a:ext cx="1794510" cy="10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292475" y="5929630"/>
            <a:ext cx="1827530" cy="11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314700" y="5549265"/>
            <a:ext cx="10795" cy="358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5109210" y="5549265"/>
            <a:ext cx="10795" cy="3803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5" y="548370"/>
            <a:ext cx="4065697" cy="698854"/>
            <a:chOff x="543" y="253843"/>
            <a:chExt cx="3672408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7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6211" y="617253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开设依据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06675" y="4448175"/>
            <a:ext cx="7892415" cy="2272665"/>
            <a:chOff x="2062163" y="2518559"/>
            <a:chExt cx="7620000" cy="3363574"/>
          </a:xfrm>
        </p:grpSpPr>
        <p:sp>
          <p:nvSpPr>
            <p:cNvPr id="27" name="任意多边形 16"/>
            <p:cNvSpPr/>
            <p:nvPr/>
          </p:nvSpPr>
          <p:spPr bwMode="auto">
            <a:xfrm>
              <a:off x="2062163" y="3660775"/>
              <a:ext cx="7620000" cy="1381125"/>
            </a:xfrm>
            <a:custGeom>
              <a:avLst/>
              <a:gdLst>
                <a:gd name="T0" fmla="*/ 3302454 w 7620000"/>
                <a:gd name="T1" fmla="*/ 1380217 h 1380217"/>
                <a:gd name="T2" fmla="*/ 0 w 7620000"/>
                <a:gd name="T3" fmla="*/ 400050 h 1380217"/>
                <a:gd name="T4" fmla="*/ 7620000 w 7620000"/>
                <a:gd name="T5" fmla="*/ 400050 h 1380217"/>
                <a:gd name="T6" fmla="*/ 4281714 w 7620000"/>
                <a:gd name="T7" fmla="*/ 1357992 h 1380217"/>
                <a:gd name="T8" fmla="*/ 3302454 w 7620000"/>
                <a:gd name="T9" fmla="*/ 1380217 h 1380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0000" h="1380217">
                  <a:moveTo>
                    <a:pt x="3302454" y="1380217"/>
                  </a:moveTo>
                  <a:lnTo>
                    <a:pt x="0" y="400050"/>
                  </a:lnTo>
                  <a:cubicBezTo>
                    <a:pt x="2187575" y="85725"/>
                    <a:pt x="4699000" y="0"/>
                    <a:pt x="7620000" y="400050"/>
                  </a:cubicBezTo>
                  <a:lnTo>
                    <a:pt x="4281714" y="1357992"/>
                  </a:lnTo>
                  <a:lnTo>
                    <a:pt x="3302454" y="1380217"/>
                  </a:lnTo>
                  <a:close/>
                </a:path>
              </a:pathLst>
            </a:custGeom>
            <a:solidFill>
              <a:srgbClr val="DADADA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任意多边形 17"/>
            <p:cNvSpPr/>
            <p:nvPr/>
          </p:nvSpPr>
          <p:spPr bwMode="auto">
            <a:xfrm>
              <a:off x="2809875" y="3902075"/>
              <a:ext cx="2374900" cy="935038"/>
            </a:xfrm>
            <a:custGeom>
              <a:avLst/>
              <a:gdLst>
                <a:gd name="T0" fmla="*/ 2670629 w 2670629"/>
                <a:gd name="T1" fmla="*/ 957943 h 957943"/>
                <a:gd name="T2" fmla="*/ 0 w 2670629"/>
                <a:gd name="T3" fmla="*/ 0 h 957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70629" h="957943">
                  <a:moveTo>
                    <a:pt x="2670629" y="957943"/>
                  </a:moveTo>
                  <a:lnTo>
                    <a:pt x="0" y="0"/>
                  </a:lnTo>
                </a:path>
              </a:pathLst>
            </a:custGeom>
            <a:solidFill>
              <a:srgbClr val="21A3D0"/>
            </a:solidFill>
            <a:ln w="9525" cap="flat" cmpd="sng">
              <a:solidFill>
                <a:srgbClr val="4D4D4D"/>
              </a:solidFill>
              <a:miter lim="800000"/>
              <a:headEnd type="oval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任意多边形 19"/>
            <p:cNvSpPr/>
            <p:nvPr/>
          </p:nvSpPr>
          <p:spPr bwMode="auto">
            <a:xfrm>
              <a:off x="5872163" y="3713163"/>
              <a:ext cx="0" cy="647700"/>
            </a:xfrm>
            <a:custGeom>
              <a:avLst/>
              <a:gdLst>
                <a:gd name="T0" fmla="*/ 2670629 w 2670629"/>
                <a:gd name="T1" fmla="*/ 957943 h 957943"/>
                <a:gd name="T2" fmla="*/ 0 w 2670629"/>
                <a:gd name="T3" fmla="*/ 0 h 957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70629" h="957943">
                  <a:moveTo>
                    <a:pt x="2670629" y="957943"/>
                  </a:moveTo>
                  <a:lnTo>
                    <a:pt x="0" y="0"/>
                  </a:lnTo>
                </a:path>
              </a:pathLst>
            </a:custGeom>
            <a:solidFill>
              <a:srgbClr val="21A3D0"/>
            </a:solidFill>
            <a:ln w="9525" cap="flat" cmpd="sng">
              <a:solidFill>
                <a:srgbClr val="4D4D4D"/>
              </a:solidFill>
              <a:miter lim="800000"/>
              <a:headEnd type="oval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任意多边形 21"/>
            <p:cNvSpPr/>
            <p:nvPr/>
          </p:nvSpPr>
          <p:spPr bwMode="auto">
            <a:xfrm flipH="1">
              <a:off x="6550025" y="3902075"/>
              <a:ext cx="2376488" cy="935038"/>
            </a:xfrm>
            <a:custGeom>
              <a:avLst/>
              <a:gdLst>
                <a:gd name="T0" fmla="*/ 2670629 w 2670629"/>
                <a:gd name="T1" fmla="*/ 957943 h 957943"/>
                <a:gd name="T2" fmla="*/ 0 w 2670629"/>
                <a:gd name="T3" fmla="*/ 0 h 957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70629" h="957943">
                  <a:moveTo>
                    <a:pt x="2670629" y="957943"/>
                  </a:moveTo>
                  <a:lnTo>
                    <a:pt x="0" y="0"/>
                  </a:lnTo>
                </a:path>
              </a:pathLst>
            </a:custGeom>
            <a:solidFill>
              <a:srgbClr val="21A3D0"/>
            </a:solidFill>
            <a:ln w="9525" cap="flat" cmpd="sng">
              <a:solidFill>
                <a:srgbClr val="4D4D4D"/>
              </a:solidFill>
              <a:miter lim="800000"/>
              <a:headEnd type="oval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val 2"/>
            <p:cNvSpPr>
              <a:spLocks noChangeAspect="1" noChangeArrowheads="1"/>
            </p:cNvSpPr>
            <p:nvPr/>
          </p:nvSpPr>
          <p:spPr bwMode="auto">
            <a:xfrm>
              <a:off x="5220763" y="4361523"/>
              <a:ext cx="1255593" cy="1520610"/>
            </a:xfrm>
            <a:prstGeom prst="ellipse">
              <a:avLst/>
            </a:prstGeom>
            <a:solidFill>
              <a:srgbClr val="004C40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49111" y="4653412"/>
              <a:ext cx="1074737" cy="1228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课程开设依据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73986" y="2518559"/>
              <a:ext cx="1331413" cy="141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请在此处输入您的文本请在此处输入您的文本请在此处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43668" y="2545681"/>
              <a:ext cx="1565003" cy="141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请在此处输入您的文本请在此处输入您的文本请在此处输入您的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20516" y="2523843"/>
              <a:ext cx="1331413" cy="141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请在此处输入您的文本请在此处输入您的文本请在此处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29900" y="2597933"/>
              <a:ext cx="1331413" cy="141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请在此处输入您的文本请在此处输入您的文本请在此处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" y="1955165"/>
            <a:ext cx="4123690" cy="288480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35" y="1944370"/>
            <a:ext cx="3361055" cy="244856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0" y="1920240"/>
            <a:ext cx="4075430" cy="29552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45112" y="1467989"/>
            <a:ext cx="232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行业企业调研</a:t>
            </a:r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5345673" y="1416502"/>
            <a:ext cx="232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人才培养</a:t>
            </a:r>
            <a:r>
              <a:rPr lang="zh-CN" altLang="en-US" dirty="0"/>
              <a:t>目标</a:t>
            </a:r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8690134" y="1442644"/>
            <a:ext cx="232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岗位能力需求</a:t>
            </a:r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9372600" y="3939540"/>
            <a:ext cx="1652905" cy="10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9239250" y="4102735"/>
            <a:ext cx="1720850" cy="177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9130030" y="4255135"/>
            <a:ext cx="960120" cy="69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45" y="548370"/>
            <a:ext cx="4065697" cy="698854"/>
            <a:chOff x="543" y="253844"/>
            <a:chExt cx="3672408" cy="810497"/>
          </a:xfrm>
          <a:solidFill>
            <a:srgbClr val="004C40"/>
          </a:solidFill>
        </p:grpSpPr>
        <p:sp>
          <p:nvSpPr>
            <p:cNvPr id="14" name="矩形 1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标题 1"/>
          <p:cNvSpPr txBox="1"/>
          <p:nvPr/>
        </p:nvSpPr>
        <p:spPr>
          <a:xfrm>
            <a:off x="1006211" y="617253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课程定位与作用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9534" y="587400"/>
            <a:ext cx="808229" cy="584771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06011" y="3189280"/>
            <a:ext cx="7591309" cy="2471653"/>
            <a:chOff x="2803605" y="2819333"/>
            <a:chExt cx="6584790" cy="2217308"/>
          </a:xfrm>
        </p:grpSpPr>
        <p:sp>
          <p:nvSpPr>
            <p:cNvPr id="2" name="Freeform 21"/>
            <p:cNvSpPr/>
            <p:nvPr/>
          </p:nvSpPr>
          <p:spPr bwMode="auto">
            <a:xfrm>
              <a:off x="4789635" y="3574450"/>
              <a:ext cx="2612728" cy="707075"/>
            </a:xfrm>
            <a:custGeom>
              <a:avLst/>
              <a:gdLst>
                <a:gd name="T0" fmla="*/ 1749 w 1796"/>
                <a:gd name="T1" fmla="*/ 243 h 486"/>
                <a:gd name="T2" fmla="*/ 1796 w 1796"/>
                <a:gd name="T3" fmla="*/ 0 h 486"/>
                <a:gd name="T4" fmla="*/ 0 w 1796"/>
                <a:gd name="T5" fmla="*/ 0 h 486"/>
                <a:gd name="T6" fmla="*/ 47 w 1796"/>
                <a:gd name="T7" fmla="*/ 243 h 486"/>
                <a:gd name="T8" fmla="*/ 0 w 1796"/>
                <a:gd name="T9" fmla="*/ 486 h 486"/>
                <a:gd name="T10" fmla="*/ 1796 w 1796"/>
                <a:gd name="T11" fmla="*/ 486 h 486"/>
                <a:gd name="T12" fmla="*/ 1749 w 1796"/>
                <a:gd name="T13" fmla="*/ 243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6" h="486">
                  <a:moveTo>
                    <a:pt x="1749" y="243"/>
                  </a:moveTo>
                  <a:cubicBezTo>
                    <a:pt x="1749" y="157"/>
                    <a:pt x="1765" y="75"/>
                    <a:pt x="179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75"/>
                    <a:pt x="47" y="157"/>
                    <a:pt x="47" y="243"/>
                  </a:cubicBezTo>
                  <a:cubicBezTo>
                    <a:pt x="47" y="329"/>
                    <a:pt x="31" y="411"/>
                    <a:pt x="0" y="486"/>
                  </a:cubicBezTo>
                  <a:cubicBezTo>
                    <a:pt x="1796" y="486"/>
                    <a:pt x="1796" y="486"/>
                    <a:pt x="1796" y="486"/>
                  </a:cubicBezTo>
                  <a:cubicBezTo>
                    <a:pt x="1765" y="411"/>
                    <a:pt x="1749" y="329"/>
                    <a:pt x="1749" y="243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" name="Freeform 16"/>
            <p:cNvSpPr>
              <a:spLocks noEditPoints="1"/>
            </p:cNvSpPr>
            <p:nvPr/>
          </p:nvSpPr>
          <p:spPr bwMode="auto">
            <a:xfrm>
              <a:off x="2803605" y="2819333"/>
              <a:ext cx="6584790" cy="2217308"/>
            </a:xfrm>
            <a:custGeom>
              <a:avLst/>
              <a:gdLst>
                <a:gd name="T0" fmla="*/ 3777 w 4526"/>
                <a:gd name="T1" fmla="*/ 0 h 1524"/>
                <a:gd name="T2" fmla="*/ 3777 w 4526"/>
                <a:gd name="T3" fmla="*/ 1 h 1524"/>
                <a:gd name="T4" fmla="*/ 3766 w 4526"/>
                <a:gd name="T5" fmla="*/ 1 h 1524"/>
                <a:gd name="T6" fmla="*/ 3093 w 4526"/>
                <a:gd name="T7" fmla="*/ 404 h 1524"/>
                <a:gd name="T8" fmla="*/ 2787 w 4526"/>
                <a:gd name="T9" fmla="*/ 404 h 1524"/>
                <a:gd name="T10" fmla="*/ 2787 w 4526"/>
                <a:gd name="T11" fmla="*/ 404 h 1524"/>
                <a:gd name="T12" fmla="*/ 2704 w 4526"/>
                <a:gd name="T13" fmla="*/ 404 h 1524"/>
                <a:gd name="T14" fmla="*/ 1981 w 4526"/>
                <a:gd name="T15" fmla="*/ 404 h 1524"/>
                <a:gd name="T16" fmla="*/ 1739 w 4526"/>
                <a:gd name="T17" fmla="*/ 404 h 1524"/>
                <a:gd name="T18" fmla="*/ 1739 w 4526"/>
                <a:gd name="T19" fmla="*/ 404 h 1524"/>
                <a:gd name="T20" fmla="*/ 1433 w 4526"/>
                <a:gd name="T21" fmla="*/ 404 h 1524"/>
                <a:gd name="T22" fmla="*/ 760 w 4526"/>
                <a:gd name="T23" fmla="*/ 1 h 1524"/>
                <a:gd name="T24" fmla="*/ 749 w 4526"/>
                <a:gd name="T25" fmla="*/ 1 h 1524"/>
                <a:gd name="T26" fmla="*/ 749 w 4526"/>
                <a:gd name="T27" fmla="*/ 0 h 1524"/>
                <a:gd name="T28" fmla="*/ 0 w 4526"/>
                <a:gd name="T29" fmla="*/ 762 h 1524"/>
                <a:gd name="T30" fmla="*/ 749 w 4526"/>
                <a:gd name="T31" fmla="*/ 1524 h 1524"/>
                <a:gd name="T32" fmla="*/ 749 w 4526"/>
                <a:gd name="T33" fmla="*/ 1523 h 1524"/>
                <a:gd name="T34" fmla="*/ 760 w 4526"/>
                <a:gd name="T35" fmla="*/ 1524 h 1524"/>
                <a:gd name="T36" fmla="*/ 1433 w 4526"/>
                <a:gd name="T37" fmla="*/ 1120 h 1524"/>
                <a:gd name="T38" fmla="*/ 3093 w 4526"/>
                <a:gd name="T39" fmla="*/ 1120 h 1524"/>
                <a:gd name="T40" fmla="*/ 3766 w 4526"/>
                <a:gd name="T41" fmla="*/ 1524 h 1524"/>
                <a:gd name="T42" fmla="*/ 3777 w 4526"/>
                <a:gd name="T43" fmla="*/ 1523 h 1524"/>
                <a:gd name="T44" fmla="*/ 3777 w 4526"/>
                <a:gd name="T45" fmla="*/ 1524 h 1524"/>
                <a:gd name="T46" fmla="*/ 4526 w 4526"/>
                <a:gd name="T47" fmla="*/ 762 h 1524"/>
                <a:gd name="T48" fmla="*/ 3777 w 4526"/>
                <a:gd name="T49" fmla="*/ 0 h 1524"/>
                <a:gd name="T50" fmla="*/ 4095 w 4526"/>
                <a:gd name="T51" fmla="*/ 1326 h 1524"/>
                <a:gd name="T52" fmla="*/ 4095 w 4526"/>
                <a:gd name="T53" fmla="*/ 1326 h 1524"/>
                <a:gd name="T54" fmla="*/ 3766 w 4526"/>
                <a:gd name="T55" fmla="*/ 1415 h 1524"/>
                <a:gd name="T56" fmla="*/ 3160 w 4526"/>
                <a:gd name="T57" fmla="*/ 1007 h 1524"/>
                <a:gd name="T58" fmla="*/ 2704 w 4526"/>
                <a:gd name="T59" fmla="*/ 1007 h 1524"/>
                <a:gd name="T60" fmla="*/ 1981 w 4526"/>
                <a:gd name="T61" fmla="*/ 1007 h 1524"/>
                <a:gd name="T62" fmla="*/ 1366 w 4526"/>
                <a:gd name="T63" fmla="*/ 1007 h 1524"/>
                <a:gd name="T64" fmla="*/ 760 w 4526"/>
                <a:gd name="T65" fmla="*/ 1415 h 1524"/>
                <a:gd name="T66" fmla="*/ 431 w 4526"/>
                <a:gd name="T67" fmla="*/ 1326 h 1524"/>
                <a:gd name="T68" fmla="*/ 431 w 4526"/>
                <a:gd name="T69" fmla="*/ 1326 h 1524"/>
                <a:gd name="T70" fmla="*/ 108 w 4526"/>
                <a:gd name="T71" fmla="*/ 762 h 1524"/>
                <a:gd name="T72" fmla="*/ 431 w 4526"/>
                <a:gd name="T73" fmla="*/ 198 h 1524"/>
                <a:gd name="T74" fmla="*/ 431 w 4526"/>
                <a:gd name="T75" fmla="*/ 198 h 1524"/>
                <a:gd name="T76" fmla="*/ 760 w 4526"/>
                <a:gd name="T77" fmla="*/ 109 h 1524"/>
                <a:gd name="T78" fmla="*/ 1366 w 4526"/>
                <a:gd name="T79" fmla="*/ 518 h 1524"/>
                <a:gd name="T80" fmla="*/ 1619 w 4526"/>
                <a:gd name="T81" fmla="*/ 518 h 1524"/>
                <a:gd name="T82" fmla="*/ 1981 w 4526"/>
                <a:gd name="T83" fmla="*/ 518 h 1524"/>
                <a:gd name="T84" fmla="*/ 2704 w 4526"/>
                <a:gd name="T85" fmla="*/ 518 h 1524"/>
                <a:gd name="T86" fmla="*/ 2907 w 4526"/>
                <a:gd name="T87" fmla="*/ 518 h 1524"/>
                <a:gd name="T88" fmla="*/ 3160 w 4526"/>
                <a:gd name="T89" fmla="*/ 518 h 1524"/>
                <a:gd name="T90" fmla="*/ 3766 w 4526"/>
                <a:gd name="T91" fmla="*/ 109 h 1524"/>
                <a:gd name="T92" fmla="*/ 4095 w 4526"/>
                <a:gd name="T93" fmla="*/ 198 h 1524"/>
                <a:gd name="T94" fmla="*/ 4095 w 4526"/>
                <a:gd name="T95" fmla="*/ 198 h 1524"/>
                <a:gd name="T96" fmla="*/ 4418 w 4526"/>
                <a:gd name="T97" fmla="*/ 762 h 1524"/>
                <a:gd name="T98" fmla="*/ 4095 w 4526"/>
                <a:gd name="T99" fmla="*/ 1326 h 1524"/>
                <a:gd name="T100" fmla="*/ 1412 w 4526"/>
                <a:gd name="T101" fmla="*/ 762 h 1524"/>
                <a:gd name="T102" fmla="*/ 1407 w 4526"/>
                <a:gd name="T103" fmla="*/ 844 h 1524"/>
                <a:gd name="T104" fmla="*/ 2336 w 4526"/>
                <a:gd name="T105" fmla="*/ 734 h 1524"/>
                <a:gd name="T106" fmla="*/ 3113 w 4526"/>
                <a:gd name="T107" fmla="*/ 519 h 1524"/>
                <a:gd name="T108" fmla="*/ 1365 w 4526"/>
                <a:gd name="T109" fmla="*/ 519 h 1524"/>
                <a:gd name="T110" fmla="*/ 1412 w 4526"/>
                <a:gd name="T111" fmla="*/ 762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26" h="1524">
                  <a:moveTo>
                    <a:pt x="3777" y="0"/>
                  </a:moveTo>
                  <a:cubicBezTo>
                    <a:pt x="3777" y="1"/>
                    <a:pt x="3777" y="1"/>
                    <a:pt x="3777" y="1"/>
                  </a:cubicBezTo>
                  <a:cubicBezTo>
                    <a:pt x="3773" y="1"/>
                    <a:pt x="3769" y="1"/>
                    <a:pt x="3766" y="1"/>
                  </a:cubicBezTo>
                  <a:cubicBezTo>
                    <a:pt x="3474" y="1"/>
                    <a:pt x="3221" y="164"/>
                    <a:pt x="3093" y="404"/>
                  </a:cubicBezTo>
                  <a:cubicBezTo>
                    <a:pt x="2787" y="404"/>
                    <a:pt x="2787" y="404"/>
                    <a:pt x="2787" y="404"/>
                  </a:cubicBezTo>
                  <a:cubicBezTo>
                    <a:pt x="2810" y="419"/>
                    <a:pt x="2810" y="419"/>
                    <a:pt x="2787" y="404"/>
                  </a:cubicBezTo>
                  <a:cubicBezTo>
                    <a:pt x="2787" y="404"/>
                    <a:pt x="2757" y="404"/>
                    <a:pt x="2704" y="404"/>
                  </a:cubicBezTo>
                  <a:cubicBezTo>
                    <a:pt x="2684" y="404"/>
                    <a:pt x="2000" y="404"/>
                    <a:pt x="1981" y="404"/>
                  </a:cubicBezTo>
                  <a:cubicBezTo>
                    <a:pt x="1836" y="404"/>
                    <a:pt x="1739" y="404"/>
                    <a:pt x="1739" y="404"/>
                  </a:cubicBezTo>
                  <a:cubicBezTo>
                    <a:pt x="1716" y="419"/>
                    <a:pt x="1716" y="419"/>
                    <a:pt x="1739" y="404"/>
                  </a:cubicBezTo>
                  <a:cubicBezTo>
                    <a:pt x="1433" y="404"/>
                    <a:pt x="1433" y="404"/>
                    <a:pt x="1433" y="404"/>
                  </a:cubicBezTo>
                  <a:cubicBezTo>
                    <a:pt x="1305" y="164"/>
                    <a:pt x="1052" y="1"/>
                    <a:pt x="760" y="1"/>
                  </a:cubicBezTo>
                  <a:cubicBezTo>
                    <a:pt x="757" y="1"/>
                    <a:pt x="753" y="1"/>
                    <a:pt x="749" y="1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334" y="7"/>
                    <a:pt x="0" y="345"/>
                    <a:pt x="0" y="762"/>
                  </a:cubicBezTo>
                  <a:cubicBezTo>
                    <a:pt x="0" y="1179"/>
                    <a:pt x="334" y="1518"/>
                    <a:pt x="749" y="1524"/>
                  </a:cubicBezTo>
                  <a:cubicBezTo>
                    <a:pt x="749" y="1523"/>
                    <a:pt x="749" y="1523"/>
                    <a:pt x="749" y="1523"/>
                  </a:cubicBezTo>
                  <a:cubicBezTo>
                    <a:pt x="753" y="1524"/>
                    <a:pt x="757" y="1524"/>
                    <a:pt x="760" y="1524"/>
                  </a:cubicBezTo>
                  <a:cubicBezTo>
                    <a:pt x="1052" y="1524"/>
                    <a:pt x="1305" y="1360"/>
                    <a:pt x="1433" y="1120"/>
                  </a:cubicBezTo>
                  <a:cubicBezTo>
                    <a:pt x="3093" y="1120"/>
                    <a:pt x="3093" y="1120"/>
                    <a:pt x="3093" y="1120"/>
                  </a:cubicBezTo>
                  <a:cubicBezTo>
                    <a:pt x="3221" y="1360"/>
                    <a:pt x="3474" y="1524"/>
                    <a:pt x="3766" y="1524"/>
                  </a:cubicBezTo>
                  <a:cubicBezTo>
                    <a:pt x="3769" y="1524"/>
                    <a:pt x="3773" y="1524"/>
                    <a:pt x="3777" y="1523"/>
                  </a:cubicBezTo>
                  <a:cubicBezTo>
                    <a:pt x="3777" y="1524"/>
                    <a:pt x="3777" y="1524"/>
                    <a:pt x="3777" y="1524"/>
                  </a:cubicBezTo>
                  <a:cubicBezTo>
                    <a:pt x="4192" y="1518"/>
                    <a:pt x="4526" y="1179"/>
                    <a:pt x="4526" y="762"/>
                  </a:cubicBezTo>
                  <a:cubicBezTo>
                    <a:pt x="4526" y="345"/>
                    <a:pt x="4192" y="7"/>
                    <a:pt x="3777" y="0"/>
                  </a:cubicBezTo>
                  <a:close/>
                  <a:moveTo>
                    <a:pt x="4095" y="1326"/>
                  </a:moveTo>
                  <a:cubicBezTo>
                    <a:pt x="4095" y="1326"/>
                    <a:pt x="4095" y="1326"/>
                    <a:pt x="4095" y="1326"/>
                  </a:cubicBezTo>
                  <a:cubicBezTo>
                    <a:pt x="3998" y="1383"/>
                    <a:pt x="3886" y="1415"/>
                    <a:pt x="3766" y="1415"/>
                  </a:cubicBezTo>
                  <a:cubicBezTo>
                    <a:pt x="3492" y="1415"/>
                    <a:pt x="3257" y="1246"/>
                    <a:pt x="3160" y="1007"/>
                  </a:cubicBezTo>
                  <a:cubicBezTo>
                    <a:pt x="3160" y="1007"/>
                    <a:pt x="2877" y="1007"/>
                    <a:pt x="2704" y="1007"/>
                  </a:cubicBezTo>
                  <a:cubicBezTo>
                    <a:pt x="2686" y="1007"/>
                    <a:pt x="2002" y="1007"/>
                    <a:pt x="1981" y="1007"/>
                  </a:cubicBezTo>
                  <a:cubicBezTo>
                    <a:pt x="1735" y="1007"/>
                    <a:pt x="1366" y="1007"/>
                    <a:pt x="1366" y="1007"/>
                  </a:cubicBezTo>
                  <a:cubicBezTo>
                    <a:pt x="1269" y="1246"/>
                    <a:pt x="1034" y="1415"/>
                    <a:pt x="760" y="1415"/>
                  </a:cubicBezTo>
                  <a:cubicBezTo>
                    <a:pt x="640" y="1415"/>
                    <a:pt x="528" y="1383"/>
                    <a:pt x="431" y="1326"/>
                  </a:cubicBezTo>
                  <a:cubicBezTo>
                    <a:pt x="431" y="1326"/>
                    <a:pt x="431" y="1326"/>
                    <a:pt x="431" y="1326"/>
                  </a:cubicBezTo>
                  <a:cubicBezTo>
                    <a:pt x="238" y="1213"/>
                    <a:pt x="108" y="1003"/>
                    <a:pt x="108" y="762"/>
                  </a:cubicBezTo>
                  <a:cubicBezTo>
                    <a:pt x="108" y="522"/>
                    <a:pt x="238" y="312"/>
                    <a:pt x="431" y="198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528" y="142"/>
                    <a:pt x="640" y="109"/>
                    <a:pt x="760" y="109"/>
                  </a:cubicBezTo>
                  <a:cubicBezTo>
                    <a:pt x="1034" y="109"/>
                    <a:pt x="1269" y="278"/>
                    <a:pt x="1366" y="518"/>
                  </a:cubicBezTo>
                  <a:cubicBezTo>
                    <a:pt x="1619" y="518"/>
                    <a:pt x="1619" y="518"/>
                    <a:pt x="1619" y="518"/>
                  </a:cubicBezTo>
                  <a:cubicBezTo>
                    <a:pt x="1619" y="518"/>
                    <a:pt x="1770" y="518"/>
                    <a:pt x="1981" y="518"/>
                  </a:cubicBezTo>
                  <a:cubicBezTo>
                    <a:pt x="2000" y="518"/>
                    <a:pt x="2685" y="518"/>
                    <a:pt x="2704" y="518"/>
                  </a:cubicBezTo>
                  <a:cubicBezTo>
                    <a:pt x="2828" y="518"/>
                    <a:pt x="2907" y="518"/>
                    <a:pt x="2907" y="518"/>
                  </a:cubicBezTo>
                  <a:cubicBezTo>
                    <a:pt x="3160" y="518"/>
                    <a:pt x="3160" y="518"/>
                    <a:pt x="3160" y="518"/>
                  </a:cubicBezTo>
                  <a:cubicBezTo>
                    <a:pt x="3257" y="278"/>
                    <a:pt x="3492" y="109"/>
                    <a:pt x="3766" y="109"/>
                  </a:cubicBezTo>
                  <a:cubicBezTo>
                    <a:pt x="3886" y="109"/>
                    <a:pt x="3998" y="142"/>
                    <a:pt x="4095" y="198"/>
                  </a:cubicBezTo>
                  <a:cubicBezTo>
                    <a:pt x="4095" y="198"/>
                    <a:pt x="4095" y="198"/>
                    <a:pt x="4095" y="198"/>
                  </a:cubicBezTo>
                  <a:cubicBezTo>
                    <a:pt x="4288" y="312"/>
                    <a:pt x="4418" y="522"/>
                    <a:pt x="4418" y="762"/>
                  </a:cubicBezTo>
                  <a:cubicBezTo>
                    <a:pt x="4418" y="1003"/>
                    <a:pt x="4288" y="1213"/>
                    <a:pt x="4095" y="1326"/>
                  </a:cubicBezTo>
                  <a:close/>
                  <a:moveTo>
                    <a:pt x="1412" y="762"/>
                  </a:moveTo>
                  <a:cubicBezTo>
                    <a:pt x="1412" y="790"/>
                    <a:pt x="1411" y="817"/>
                    <a:pt x="1407" y="844"/>
                  </a:cubicBezTo>
                  <a:cubicBezTo>
                    <a:pt x="1694" y="836"/>
                    <a:pt x="2009" y="800"/>
                    <a:pt x="2336" y="734"/>
                  </a:cubicBezTo>
                  <a:cubicBezTo>
                    <a:pt x="2614" y="678"/>
                    <a:pt x="2876" y="604"/>
                    <a:pt x="3113" y="519"/>
                  </a:cubicBezTo>
                  <a:cubicBezTo>
                    <a:pt x="1365" y="519"/>
                    <a:pt x="1365" y="519"/>
                    <a:pt x="1365" y="519"/>
                  </a:cubicBezTo>
                  <a:cubicBezTo>
                    <a:pt x="1396" y="594"/>
                    <a:pt x="1412" y="676"/>
                    <a:pt x="1412" y="762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alpha val="0"/>
                  </a:sys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" name="AutoShape 24"/>
            <p:cNvSpPr>
              <a:spLocks noChangeAspect="1" noChangeArrowheads="1" noTextEdit="1"/>
            </p:cNvSpPr>
            <p:nvPr/>
          </p:nvSpPr>
          <p:spPr bwMode="auto">
            <a:xfrm>
              <a:off x="5178589" y="3010884"/>
              <a:ext cx="1715334" cy="171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AutoShape 29"/>
            <p:cNvSpPr>
              <a:spLocks noChangeAspect="1" noChangeArrowheads="1" noTextEdit="1"/>
            </p:cNvSpPr>
            <p:nvPr/>
          </p:nvSpPr>
          <p:spPr bwMode="auto">
            <a:xfrm>
              <a:off x="5237717" y="3070012"/>
              <a:ext cx="1715334" cy="171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val 36"/>
            <p:cNvSpPr>
              <a:spLocks noChangeArrowheads="1"/>
            </p:cNvSpPr>
            <p:nvPr/>
          </p:nvSpPr>
          <p:spPr bwMode="auto">
            <a:xfrm>
              <a:off x="3062168" y="3070997"/>
              <a:ext cx="1715334" cy="1715334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val 41"/>
            <p:cNvSpPr>
              <a:spLocks noChangeArrowheads="1"/>
            </p:cNvSpPr>
            <p:nvPr/>
          </p:nvSpPr>
          <p:spPr bwMode="auto">
            <a:xfrm>
              <a:off x="3124068" y="3132527"/>
              <a:ext cx="1591535" cy="1590302"/>
            </a:xfrm>
            <a:prstGeom prst="ellipse">
              <a:avLst/>
            </a:pr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Oval 46"/>
            <p:cNvSpPr>
              <a:spLocks noChangeArrowheads="1"/>
            </p:cNvSpPr>
            <p:nvPr/>
          </p:nvSpPr>
          <p:spPr bwMode="auto">
            <a:xfrm>
              <a:off x="3336683" y="3198354"/>
              <a:ext cx="1232454" cy="1026736"/>
            </a:xfrm>
            <a:prstGeom prst="ellipse">
              <a:avLst/>
            </a:prstGeom>
            <a:gradFill flip="none" rotWithShape="1">
              <a:gsLst>
                <a:gs pos="0">
                  <a:srgbClr val="EC3870">
                    <a:alpha val="84706"/>
                  </a:srgbClr>
                </a:gs>
                <a:gs pos="100000">
                  <a:srgbClr val="FCC8C9">
                    <a:alpha val="80000"/>
                  </a:srgbClr>
                </a:gs>
              </a:gsLst>
              <a:lin ang="162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51"/>
            <p:cNvSpPr/>
            <p:nvPr/>
          </p:nvSpPr>
          <p:spPr bwMode="auto">
            <a:xfrm>
              <a:off x="3157355" y="3928664"/>
              <a:ext cx="581427" cy="736639"/>
            </a:xfrm>
            <a:custGeom>
              <a:avLst/>
              <a:gdLst>
                <a:gd name="T0" fmla="*/ 133 w 400"/>
                <a:gd name="T1" fmla="*/ 306 h 506"/>
                <a:gd name="T2" fmla="*/ 0 w 400"/>
                <a:gd name="T3" fmla="*/ 0 h 506"/>
                <a:gd name="T4" fmla="*/ 117 w 400"/>
                <a:gd name="T5" fmla="*/ 319 h 506"/>
                <a:gd name="T6" fmla="*/ 400 w 400"/>
                <a:gd name="T7" fmla="*/ 506 h 506"/>
                <a:gd name="T8" fmla="*/ 133 w 400"/>
                <a:gd name="T9" fmla="*/ 3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506">
                  <a:moveTo>
                    <a:pt x="133" y="306"/>
                  </a:moveTo>
                  <a:cubicBezTo>
                    <a:pt x="60" y="214"/>
                    <a:pt x="16" y="108"/>
                    <a:pt x="0" y="0"/>
                  </a:cubicBezTo>
                  <a:cubicBezTo>
                    <a:pt x="4" y="112"/>
                    <a:pt x="42" y="224"/>
                    <a:pt x="117" y="319"/>
                  </a:cubicBezTo>
                  <a:cubicBezTo>
                    <a:pt x="192" y="413"/>
                    <a:pt x="292" y="476"/>
                    <a:pt x="400" y="506"/>
                  </a:cubicBezTo>
                  <a:cubicBezTo>
                    <a:pt x="298" y="465"/>
                    <a:pt x="206" y="398"/>
                    <a:pt x="133" y="3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E1247">
                    <a:alpha val="58000"/>
                  </a:srgbClr>
                </a:gs>
                <a:gs pos="66000">
                  <a:srgbClr val="F87477">
                    <a:alpha val="71000"/>
                  </a:srgbClr>
                </a:gs>
                <a:gs pos="100000">
                  <a:srgbClr val="FA9496">
                    <a:alpha val="67000"/>
                  </a:srgbClr>
                </a:gs>
              </a:gsLst>
              <a:lin ang="162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2" name="Group 55"/>
            <p:cNvGrpSpPr>
              <a:grpSpLocks noChangeAspect="1"/>
            </p:cNvGrpSpPr>
            <p:nvPr/>
          </p:nvGrpSpPr>
          <p:grpSpPr bwMode="auto">
            <a:xfrm>
              <a:off x="4136810" y="3284096"/>
              <a:ext cx="496430" cy="446540"/>
              <a:chOff x="-6507" y="2255"/>
              <a:chExt cx="806" cy="725"/>
            </a:xfrm>
          </p:grpSpPr>
          <p:sp>
            <p:nvSpPr>
              <p:cNvPr id="43" name="Freeform 56"/>
              <p:cNvSpPr/>
              <p:nvPr/>
            </p:nvSpPr>
            <p:spPr bwMode="auto">
              <a:xfrm>
                <a:off x="-6507" y="2274"/>
                <a:ext cx="397" cy="297"/>
              </a:xfrm>
              <a:custGeom>
                <a:avLst/>
                <a:gdLst>
                  <a:gd name="T0" fmla="*/ 168 w 168"/>
                  <a:gd name="T1" fmla="*/ 116 h 126"/>
                  <a:gd name="T2" fmla="*/ 74 w 168"/>
                  <a:gd name="T3" fmla="*/ 126 h 126"/>
                  <a:gd name="T4" fmla="*/ 0 w 168"/>
                  <a:gd name="T5" fmla="*/ 7 h 126"/>
                  <a:gd name="T6" fmla="*/ 66 w 168"/>
                  <a:gd name="T7" fmla="*/ 0 h 126"/>
                  <a:gd name="T8" fmla="*/ 168 w 168"/>
                  <a:gd name="T9" fmla="*/ 11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126">
                    <a:moveTo>
                      <a:pt x="168" y="116"/>
                    </a:moveTo>
                    <a:cubicBezTo>
                      <a:pt x="141" y="119"/>
                      <a:pt x="109" y="122"/>
                      <a:pt x="74" y="126"/>
                    </a:cubicBezTo>
                    <a:cubicBezTo>
                      <a:pt x="52" y="80"/>
                      <a:pt x="27" y="39"/>
                      <a:pt x="0" y="7"/>
                    </a:cubicBezTo>
                    <a:cubicBezTo>
                      <a:pt x="24" y="4"/>
                      <a:pt x="46" y="2"/>
                      <a:pt x="66" y="0"/>
                    </a:cubicBezTo>
                    <a:cubicBezTo>
                      <a:pt x="104" y="31"/>
                      <a:pt x="138" y="71"/>
                      <a:pt x="168" y="116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57"/>
              <p:cNvSpPr/>
              <p:nvPr/>
            </p:nvSpPr>
            <p:spPr bwMode="auto">
              <a:xfrm>
                <a:off x="-6334" y="2255"/>
                <a:ext cx="406" cy="290"/>
              </a:xfrm>
              <a:custGeom>
                <a:avLst/>
                <a:gdLst>
                  <a:gd name="T0" fmla="*/ 172 w 172"/>
                  <a:gd name="T1" fmla="*/ 114 h 123"/>
                  <a:gd name="T2" fmla="*/ 105 w 172"/>
                  <a:gd name="T3" fmla="*/ 123 h 123"/>
                  <a:gd name="T4" fmla="*/ 0 w 172"/>
                  <a:gd name="T5" fmla="*/ 7 h 123"/>
                  <a:gd name="T6" fmla="*/ 47 w 172"/>
                  <a:gd name="T7" fmla="*/ 0 h 123"/>
                  <a:gd name="T8" fmla="*/ 172 w 172"/>
                  <a:gd name="T9" fmla="*/ 11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23">
                    <a:moveTo>
                      <a:pt x="172" y="114"/>
                    </a:moveTo>
                    <a:cubicBezTo>
                      <a:pt x="154" y="117"/>
                      <a:pt x="132" y="120"/>
                      <a:pt x="105" y="123"/>
                    </a:cubicBezTo>
                    <a:cubicBezTo>
                      <a:pt x="75" y="77"/>
                      <a:pt x="39" y="38"/>
                      <a:pt x="0" y="7"/>
                    </a:cubicBezTo>
                    <a:cubicBezTo>
                      <a:pt x="19" y="5"/>
                      <a:pt x="35" y="2"/>
                      <a:pt x="47" y="0"/>
                    </a:cubicBezTo>
                    <a:cubicBezTo>
                      <a:pt x="94" y="31"/>
                      <a:pt x="136" y="69"/>
                      <a:pt x="172" y="114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Freeform 58"/>
              <p:cNvSpPr/>
              <p:nvPr/>
            </p:nvSpPr>
            <p:spPr bwMode="auto">
              <a:xfrm>
                <a:off x="-6313" y="2583"/>
                <a:ext cx="392" cy="397"/>
              </a:xfrm>
              <a:custGeom>
                <a:avLst/>
                <a:gdLst>
                  <a:gd name="T0" fmla="*/ 166 w 166"/>
                  <a:gd name="T1" fmla="*/ 156 h 168"/>
                  <a:gd name="T2" fmla="*/ 52 w 166"/>
                  <a:gd name="T3" fmla="*/ 168 h 168"/>
                  <a:gd name="T4" fmla="*/ 0 w 166"/>
                  <a:gd name="T5" fmla="*/ 10 h 168"/>
                  <a:gd name="T6" fmla="*/ 96 w 166"/>
                  <a:gd name="T7" fmla="*/ 0 h 168"/>
                  <a:gd name="T8" fmla="*/ 166 w 166"/>
                  <a:gd name="T9" fmla="*/ 15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68">
                    <a:moveTo>
                      <a:pt x="166" y="156"/>
                    </a:moveTo>
                    <a:cubicBezTo>
                      <a:pt x="133" y="160"/>
                      <a:pt x="94" y="164"/>
                      <a:pt x="52" y="168"/>
                    </a:cubicBezTo>
                    <a:cubicBezTo>
                      <a:pt x="39" y="111"/>
                      <a:pt x="21" y="58"/>
                      <a:pt x="0" y="10"/>
                    </a:cubicBezTo>
                    <a:cubicBezTo>
                      <a:pt x="35" y="7"/>
                      <a:pt x="67" y="3"/>
                      <a:pt x="96" y="0"/>
                    </a:cubicBezTo>
                    <a:cubicBezTo>
                      <a:pt x="125" y="47"/>
                      <a:pt x="148" y="99"/>
                      <a:pt x="166" y="156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reeform 59"/>
              <p:cNvSpPr/>
              <p:nvPr/>
            </p:nvSpPr>
            <p:spPr bwMode="auto">
              <a:xfrm>
                <a:off x="-6063" y="2557"/>
                <a:ext cx="362" cy="390"/>
              </a:xfrm>
              <a:custGeom>
                <a:avLst/>
                <a:gdLst>
                  <a:gd name="T0" fmla="*/ 153 w 153"/>
                  <a:gd name="T1" fmla="*/ 155 h 165"/>
                  <a:gd name="T2" fmla="*/ 72 w 153"/>
                  <a:gd name="T3" fmla="*/ 165 h 165"/>
                  <a:gd name="T4" fmla="*/ 0 w 153"/>
                  <a:gd name="T5" fmla="*/ 10 h 165"/>
                  <a:gd name="T6" fmla="*/ 69 w 153"/>
                  <a:gd name="T7" fmla="*/ 0 h 165"/>
                  <a:gd name="T8" fmla="*/ 153 w 153"/>
                  <a:gd name="T9" fmla="*/ 15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65">
                    <a:moveTo>
                      <a:pt x="153" y="155"/>
                    </a:moveTo>
                    <a:cubicBezTo>
                      <a:pt x="132" y="158"/>
                      <a:pt x="104" y="162"/>
                      <a:pt x="72" y="165"/>
                    </a:cubicBezTo>
                    <a:cubicBezTo>
                      <a:pt x="54" y="109"/>
                      <a:pt x="30" y="56"/>
                      <a:pt x="0" y="10"/>
                    </a:cubicBezTo>
                    <a:cubicBezTo>
                      <a:pt x="28" y="6"/>
                      <a:pt x="51" y="3"/>
                      <a:pt x="69" y="0"/>
                    </a:cubicBezTo>
                    <a:cubicBezTo>
                      <a:pt x="104" y="46"/>
                      <a:pt x="132" y="98"/>
                      <a:pt x="153" y="155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Oval 36"/>
            <p:cNvSpPr>
              <a:spLocks noChangeArrowheads="1"/>
            </p:cNvSpPr>
            <p:nvPr/>
          </p:nvSpPr>
          <p:spPr bwMode="auto">
            <a:xfrm>
              <a:off x="7416876" y="3070997"/>
              <a:ext cx="1715334" cy="1715334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41"/>
            <p:cNvSpPr>
              <a:spLocks noChangeArrowheads="1"/>
            </p:cNvSpPr>
            <p:nvPr/>
          </p:nvSpPr>
          <p:spPr bwMode="auto">
            <a:xfrm>
              <a:off x="7478776" y="3132527"/>
              <a:ext cx="1591535" cy="1590302"/>
            </a:xfrm>
            <a:prstGeom prst="ellipse">
              <a:avLst/>
            </a:prstGeom>
            <a:gradFill flip="none" rotWithShape="1">
              <a:gsLst>
                <a:gs pos="27000">
                  <a:srgbClr val="FF7711"/>
                </a:gs>
                <a:gs pos="5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  <a:gs pos="80000">
                  <a:srgbClr val="FFC000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Oval 46"/>
            <p:cNvSpPr>
              <a:spLocks noChangeArrowheads="1"/>
            </p:cNvSpPr>
            <p:nvPr/>
          </p:nvSpPr>
          <p:spPr bwMode="auto">
            <a:xfrm>
              <a:off x="7691391" y="3198354"/>
              <a:ext cx="1232454" cy="1026736"/>
            </a:xfrm>
            <a:prstGeom prst="ellipse">
              <a:avLst/>
            </a:prstGeom>
            <a:gradFill flip="none" rotWithShape="1">
              <a:gsLst>
                <a:gs pos="100000">
                  <a:srgbClr val="FFF0AF">
                    <a:alpha val="87843"/>
                  </a:srgbClr>
                </a:gs>
                <a:gs pos="0">
                  <a:srgbClr val="FE8B58">
                    <a:alpha val="85098"/>
                  </a:srgbClr>
                </a:gs>
              </a:gsLst>
              <a:lin ang="162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51"/>
            <p:cNvSpPr/>
            <p:nvPr/>
          </p:nvSpPr>
          <p:spPr bwMode="auto">
            <a:xfrm>
              <a:off x="7512063" y="3928664"/>
              <a:ext cx="581427" cy="736639"/>
            </a:xfrm>
            <a:custGeom>
              <a:avLst/>
              <a:gdLst>
                <a:gd name="T0" fmla="*/ 133 w 400"/>
                <a:gd name="T1" fmla="*/ 306 h 506"/>
                <a:gd name="T2" fmla="*/ 0 w 400"/>
                <a:gd name="T3" fmla="*/ 0 h 506"/>
                <a:gd name="T4" fmla="*/ 117 w 400"/>
                <a:gd name="T5" fmla="*/ 319 h 506"/>
                <a:gd name="T6" fmla="*/ 400 w 400"/>
                <a:gd name="T7" fmla="*/ 506 h 506"/>
                <a:gd name="T8" fmla="*/ 133 w 400"/>
                <a:gd name="T9" fmla="*/ 3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506">
                  <a:moveTo>
                    <a:pt x="133" y="306"/>
                  </a:moveTo>
                  <a:cubicBezTo>
                    <a:pt x="60" y="214"/>
                    <a:pt x="16" y="108"/>
                    <a:pt x="0" y="0"/>
                  </a:cubicBezTo>
                  <a:cubicBezTo>
                    <a:pt x="4" y="112"/>
                    <a:pt x="42" y="224"/>
                    <a:pt x="117" y="319"/>
                  </a:cubicBezTo>
                  <a:cubicBezTo>
                    <a:pt x="192" y="413"/>
                    <a:pt x="292" y="476"/>
                    <a:pt x="400" y="506"/>
                  </a:cubicBezTo>
                  <a:cubicBezTo>
                    <a:pt x="298" y="465"/>
                    <a:pt x="206" y="398"/>
                    <a:pt x="133" y="306"/>
                  </a:cubicBezTo>
                  <a:close/>
                </a:path>
              </a:pathLst>
            </a:custGeom>
            <a:gradFill flip="none" rotWithShape="1">
              <a:gsLst>
                <a:gs pos="59000">
                  <a:srgbClr val="FFAA01">
                    <a:alpha val="78824"/>
                  </a:srgbClr>
                </a:gs>
                <a:gs pos="100000">
                  <a:srgbClr val="FECE02">
                    <a:alpha val="70000"/>
                  </a:srgbClr>
                </a:gs>
                <a:gs pos="0">
                  <a:srgbClr val="FEB898">
                    <a:alpha val="80000"/>
                  </a:srgbClr>
                </a:gs>
              </a:gsLst>
              <a:lin ang="162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7" name="Group 55"/>
            <p:cNvGrpSpPr>
              <a:grpSpLocks noChangeAspect="1"/>
            </p:cNvGrpSpPr>
            <p:nvPr/>
          </p:nvGrpSpPr>
          <p:grpSpPr bwMode="auto">
            <a:xfrm>
              <a:off x="8491518" y="3284096"/>
              <a:ext cx="496430" cy="446540"/>
              <a:chOff x="-6507" y="2255"/>
              <a:chExt cx="806" cy="725"/>
            </a:xfrm>
          </p:grpSpPr>
          <p:sp>
            <p:nvSpPr>
              <p:cNvPr id="39" name="Freeform 56"/>
              <p:cNvSpPr/>
              <p:nvPr/>
            </p:nvSpPr>
            <p:spPr bwMode="auto">
              <a:xfrm>
                <a:off x="-6507" y="2274"/>
                <a:ext cx="397" cy="297"/>
              </a:xfrm>
              <a:custGeom>
                <a:avLst/>
                <a:gdLst>
                  <a:gd name="T0" fmla="*/ 168 w 168"/>
                  <a:gd name="T1" fmla="*/ 116 h 126"/>
                  <a:gd name="T2" fmla="*/ 74 w 168"/>
                  <a:gd name="T3" fmla="*/ 126 h 126"/>
                  <a:gd name="T4" fmla="*/ 0 w 168"/>
                  <a:gd name="T5" fmla="*/ 7 h 126"/>
                  <a:gd name="T6" fmla="*/ 66 w 168"/>
                  <a:gd name="T7" fmla="*/ 0 h 126"/>
                  <a:gd name="T8" fmla="*/ 168 w 168"/>
                  <a:gd name="T9" fmla="*/ 11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126">
                    <a:moveTo>
                      <a:pt x="168" y="116"/>
                    </a:moveTo>
                    <a:cubicBezTo>
                      <a:pt x="141" y="119"/>
                      <a:pt x="109" y="122"/>
                      <a:pt x="74" y="126"/>
                    </a:cubicBezTo>
                    <a:cubicBezTo>
                      <a:pt x="52" y="80"/>
                      <a:pt x="27" y="39"/>
                      <a:pt x="0" y="7"/>
                    </a:cubicBezTo>
                    <a:cubicBezTo>
                      <a:pt x="24" y="4"/>
                      <a:pt x="46" y="2"/>
                      <a:pt x="66" y="0"/>
                    </a:cubicBezTo>
                    <a:cubicBezTo>
                      <a:pt x="104" y="31"/>
                      <a:pt x="138" y="71"/>
                      <a:pt x="168" y="116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57"/>
              <p:cNvSpPr/>
              <p:nvPr/>
            </p:nvSpPr>
            <p:spPr bwMode="auto">
              <a:xfrm>
                <a:off x="-6334" y="2255"/>
                <a:ext cx="406" cy="290"/>
              </a:xfrm>
              <a:custGeom>
                <a:avLst/>
                <a:gdLst>
                  <a:gd name="T0" fmla="*/ 172 w 172"/>
                  <a:gd name="T1" fmla="*/ 114 h 123"/>
                  <a:gd name="T2" fmla="*/ 105 w 172"/>
                  <a:gd name="T3" fmla="*/ 123 h 123"/>
                  <a:gd name="T4" fmla="*/ 0 w 172"/>
                  <a:gd name="T5" fmla="*/ 7 h 123"/>
                  <a:gd name="T6" fmla="*/ 47 w 172"/>
                  <a:gd name="T7" fmla="*/ 0 h 123"/>
                  <a:gd name="T8" fmla="*/ 172 w 172"/>
                  <a:gd name="T9" fmla="*/ 11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23">
                    <a:moveTo>
                      <a:pt x="172" y="114"/>
                    </a:moveTo>
                    <a:cubicBezTo>
                      <a:pt x="154" y="117"/>
                      <a:pt x="132" y="120"/>
                      <a:pt x="105" y="123"/>
                    </a:cubicBezTo>
                    <a:cubicBezTo>
                      <a:pt x="75" y="77"/>
                      <a:pt x="39" y="38"/>
                      <a:pt x="0" y="7"/>
                    </a:cubicBezTo>
                    <a:cubicBezTo>
                      <a:pt x="19" y="5"/>
                      <a:pt x="35" y="2"/>
                      <a:pt x="47" y="0"/>
                    </a:cubicBezTo>
                    <a:cubicBezTo>
                      <a:pt x="94" y="31"/>
                      <a:pt x="136" y="69"/>
                      <a:pt x="172" y="114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 58"/>
              <p:cNvSpPr/>
              <p:nvPr/>
            </p:nvSpPr>
            <p:spPr bwMode="auto">
              <a:xfrm>
                <a:off x="-6313" y="2583"/>
                <a:ext cx="392" cy="397"/>
              </a:xfrm>
              <a:custGeom>
                <a:avLst/>
                <a:gdLst>
                  <a:gd name="T0" fmla="*/ 166 w 166"/>
                  <a:gd name="T1" fmla="*/ 156 h 168"/>
                  <a:gd name="T2" fmla="*/ 52 w 166"/>
                  <a:gd name="T3" fmla="*/ 168 h 168"/>
                  <a:gd name="T4" fmla="*/ 0 w 166"/>
                  <a:gd name="T5" fmla="*/ 10 h 168"/>
                  <a:gd name="T6" fmla="*/ 96 w 166"/>
                  <a:gd name="T7" fmla="*/ 0 h 168"/>
                  <a:gd name="T8" fmla="*/ 166 w 166"/>
                  <a:gd name="T9" fmla="*/ 15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68">
                    <a:moveTo>
                      <a:pt x="166" y="156"/>
                    </a:moveTo>
                    <a:cubicBezTo>
                      <a:pt x="133" y="160"/>
                      <a:pt x="94" y="164"/>
                      <a:pt x="52" y="168"/>
                    </a:cubicBezTo>
                    <a:cubicBezTo>
                      <a:pt x="39" y="111"/>
                      <a:pt x="21" y="58"/>
                      <a:pt x="0" y="10"/>
                    </a:cubicBezTo>
                    <a:cubicBezTo>
                      <a:pt x="35" y="7"/>
                      <a:pt x="67" y="3"/>
                      <a:pt x="96" y="0"/>
                    </a:cubicBezTo>
                    <a:cubicBezTo>
                      <a:pt x="125" y="47"/>
                      <a:pt x="148" y="99"/>
                      <a:pt x="166" y="156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59"/>
              <p:cNvSpPr/>
              <p:nvPr/>
            </p:nvSpPr>
            <p:spPr bwMode="auto">
              <a:xfrm>
                <a:off x="-6063" y="2557"/>
                <a:ext cx="362" cy="390"/>
              </a:xfrm>
              <a:custGeom>
                <a:avLst/>
                <a:gdLst>
                  <a:gd name="T0" fmla="*/ 153 w 153"/>
                  <a:gd name="T1" fmla="*/ 155 h 165"/>
                  <a:gd name="T2" fmla="*/ 72 w 153"/>
                  <a:gd name="T3" fmla="*/ 165 h 165"/>
                  <a:gd name="T4" fmla="*/ 0 w 153"/>
                  <a:gd name="T5" fmla="*/ 10 h 165"/>
                  <a:gd name="T6" fmla="*/ 69 w 153"/>
                  <a:gd name="T7" fmla="*/ 0 h 165"/>
                  <a:gd name="T8" fmla="*/ 153 w 153"/>
                  <a:gd name="T9" fmla="*/ 15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65">
                    <a:moveTo>
                      <a:pt x="153" y="155"/>
                    </a:moveTo>
                    <a:cubicBezTo>
                      <a:pt x="132" y="158"/>
                      <a:pt x="104" y="162"/>
                      <a:pt x="72" y="165"/>
                    </a:cubicBezTo>
                    <a:cubicBezTo>
                      <a:pt x="54" y="109"/>
                      <a:pt x="30" y="56"/>
                      <a:pt x="0" y="10"/>
                    </a:cubicBezTo>
                    <a:cubicBezTo>
                      <a:pt x="28" y="6"/>
                      <a:pt x="51" y="3"/>
                      <a:pt x="69" y="0"/>
                    </a:cubicBezTo>
                    <a:cubicBezTo>
                      <a:pt x="104" y="46"/>
                      <a:pt x="132" y="98"/>
                      <a:pt x="153" y="155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8" name="TextBox 11"/>
            <p:cNvSpPr txBox="1">
              <a:spLocks noChangeArrowheads="1"/>
            </p:cNvSpPr>
            <p:nvPr/>
          </p:nvSpPr>
          <p:spPr bwMode="auto">
            <a:xfrm flipH="1">
              <a:off x="3103412" y="3641385"/>
              <a:ext cx="1612190" cy="5235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3200" b="1" kern="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+mn-ea"/>
                  <a:ea typeface="+mn-ea"/>
                  <a:cs typeface="经典特黑简" pitchFamily="49" charset="-122"/>
                </a:rPr>
                <a:t>先修课程</a:t>
              </a:r>
              <a:endParaRPr lang="en-US" altLang="zh-CN" sz="3200" b="1" kern="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  <a:cs typeface="经典特黑简" pitchFamily="49" charset="-122"/>
              </a:endParaRPr>
            </a:p>
          </p:txBody>
        </p:sp>
      </p:grpSp>
      <p:sp>
        <p:nvSpPr>
          <p:cNvPr id="49" name="TextBox 11"/>
          <p:cNvSpPr txBox="1">
            <a:spLocks noChangeArrowheads="1"/>
          </p:cNvSpPr>
          <p:nvPr/>
        </p:nvSpPr>
        <p:spPr bwMode="auto">
          <a:xfrm flipH="1">
            <a:off x="7452567" y="4132010"/>
            <a:ext cx="185862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kern="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  <a:cs typeface="经典特黑简" pitchFamily="49" charset="-122"/>
              </a:rPr>
              <a:t>后续课程</a:t>
            </a:r>
            <a:endParaRPr lang="en-US" altLang="zh-CN" sz="3200" b="1" kern="0" dirty="0" smtClean="0">
              <a:solidFill>
                <a:schemeClr val="tx2">
                  <a:lumMod val="95000"/>
                  <a:lumOff val="5000"/>
                </a:schemeClr>
              </a:solidFill>
              <a:latin typeface="+mn-ea"/>
              <a:ea typeface="+mn-ea"/>
              <a:cs typeface="经典特黑简" pitchFamily="49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4766309" y="4070220"/>
            <a:ext cx="1983544" cy="70801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 flipH="1">
            <a:off x="1927274" y="3397043"/>
            <a:ext cx="3221502" cy="0"/>
          </a:xfrm>
          <a:prstGeom prst="line">
            <a:avLst/>
          </a:prstGeom>
          <a:noFill/>
          <a:ln w="6350" cap="flat" cmpd="sng" algn="ctr">
            <a:solidFill>
              <a:srgbClr val="D2144F"/>
            </a:solidFill>
            <a:prstDash val="sysDash"/>
            <a:headEnd type="oval"/>
            <a:tailEnd type="oval"/>
          </a:ln>
          <a:effectLst/>
        </p:spPr>
      </p:cxnSp>
      <p:cxnSp>
        <p:nvCxnSpPr>
          <p:cNvPr id="38" name="直接连接符 37"/>
          <p:cNvCxnSpPr/>
          <p:nvPr/>
        </p:nvCxnSpPr>
        <p:spPr>
          <a:xfrm flipH="1">
            <a:off x="6738425" y="3397043"/>
            <a:ext cx="3193365" cy="15753"/>
          </a:xfrm>
          <a:prstGeom prst="line">
            <a:avLst/>
          </a:prstGeom>
          <a:noFill/>
          <a:ln w="6350" cap="flat" cmpd="sng" algn="ctr">
            <a:solidFill>
              <a:srgbClr val="FF7711"/>
            </a:solidFill>
            <a:prstDash val="sysDash"/>
            <a:headEnd type="oval"/>
            <a:tailEnd type="oval"/>
          </a:ln>
          <a:effectLst/>
        </p:spPr>
      </p:cxnSp>
      <p:sp>
        <p:nvSpPr>
          <p:cNvPr id="8" name="文本框 7"/>
          <p:cNvSpPr txBox="1"/>
          <p:nvPr/>
        </p:nvSpPr>
        <p:spPr>
          <a:xfrm>
            <a:off x="1927225" y="1663700"/>
            <a:ext cx="3039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烹饪原料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1927225" y="2220595"/>
            <a:ext cx="3039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烹饪化学</a:t>
            </a:r>
            <a:endParaRPr lang="zh-CN" altLang="en-US" sz="2000"/>
          </a:p>
        </p:txBody>
      </p:sp>
      <p:sp>
        <p:nvSpPr>
          <p:cNvPr id="11" name="文本框 10"/>
          <p:cNvSpPr txBox="1"/>
          <p:nvPr/>
        </p:nvSpPr>
        <p:spPr>
          <a:xfrm>
            <a:off x="2018030" y="2820670"/>
            <a:ext cx="3039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面点工艺美术</a:t>
            </a:r>
            <a:endParaRPr lang="zh-CN" altLang="en-US" sz="2000"/>
          </a:p>
        </p:txBody>
      </p:sp>
      <p:sp>
        <p:nvSpPr>
          <p:cNvPr id="12" name="文本框 11"/>
          <p:cNvSpPr txBox="1"/>
          <p:nvPr/>
        </p:nvSpPr>
        <p:spPr>
          <a:xfrm>
            <a:off x="6816090" y="1663700"/>
            <a:ext cx="3039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西式面点制作</a:t>
            </a:r>
            <a:endParaRPr lang="zh-CN" altLang="en-US" sz="2000"/>
          </a:p>
        </p:txBody>
      </p:sp>
      <p:sp>
        <p:nvSpPr>
          <p:cNvPr id="29" name="文本框 28"/>
          <p:cNvSpPr txBox="1"/>
          <p:nvPr/>
        </p:nvSpPr>
        <p:spPr>
          <a:xfrm>
            <a:off x="6892925" y="2220595"/>
            <a:ext cx="3039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法式甜点制作</a:t>
            </a:r>
            <a:endParaRPr lang="zh-CN" altLang="en-US" sz="2000"/>
          </a:p>
        </p:txBody>
      </p:sp>
      <p:sp>
        <p:nvSpPr>
          <p:cNvPr id="30" name="文本框 29"/>
          <p:cNvSpPr txBox="1"/>
          <p:nvPr/>
        </p:nvSpPr>
        <p:spPr>
          <a:xfrm>
            <a:off x="6980555" y="2820670"/>
            <a:ext cx="3039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顶岗实习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ldLvl="0" animBg="1"/>
      <p:bldP spid="19" grpId="0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45" y="548370"/>
            <a:ext cx="4065697" cy="698854"/>
            <a:chOff x="543" y="253844"/>
            <a:chExt cx="3672408" cy="810497"/>
          </a:xfrm>
          <a:solidFill>
            <a:srgbClr val="004C40"/>
          </a:solidFill>
        </p:grpSpPr>
        <p:sp>
          <p:nvSpPr>
            <p:cNvPr id="14" name="矩形 1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标题 1"/>
          <p:cNvSpPr txBox="1"/>
          <p:nvPr/>
        </p:nvSpPr>
        <p:spPr>
          <a:xfrm>
            <a:off x="1006211" y="617253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课程目标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9534" y="587400"/>
            <a:ext cx="799465" cy="582295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1.4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右箭头 37"/>
          <p:cNvSpPr>
            <a:spLocks noChangeArrowheads="1"/>
          </p:cNvSpPr>
          <p:nvPr/>
        </p:nvSpPr>
        <p:spPr bwMode="auto">
          <a:xfrm>
            <a:off x="3661499" y="2497254"/>
            <a:ext cx="3667018" cy="387586"/>
          </a:xfrm>
          <a:prstGeom prst="rightArrow">
            <a:avLst>
              <a:gd name="adj1" fmla="val 50000"/>
              <a:gd name="adj2" fmla="val 5009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209" tIns="48103" rIns="96209" bIns="48103" anchor="ctr"/>
          <a:lstStyle/>
          <a:p>
            <a:pPr>
              <a:lnSpc>
                <a:spcPct val="120000"/>
              </a:lnSpc>
              <a:defRPr/>
            </a:pPr>
            <a:endParaRPr lang="zh-CN" altLang="en-US" sz="19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右箭头 38"/>
          <p:cNvSpPr>
            <a:spLocks noChangeArrowheads="1"/>
          </p:cNvSpPr>
          <p:nvPr/>
        </p:nvSpPr>
        <p:spPr bwMode="auto">
          <a:xfrm flipH="1">
            <a:off x="3792742" y="3088964"/>
            <a:ext cx="3797127" cy="385930"/>
          </a:xfrm>
          <a:prstGeom prst="rightArrow">
            <a:avLst>
              <a:gd name="adj1" fmla="val 50000"/>
              <a:gd name="adj2" fmla="val 50064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209" tIns="48103" rIns="96209" bIns="48103" anchor="ctr"/>
          <a:lstStyle/>
          <a:p>
            <a:pPr>
              <a:lnSpc>
                <a:spcPct val="120000"/>
              </a:lnSpc>
              <a:defRPr/>
            </a:pPr>
            <a:endParaRPr lang="zh-CN" altLang="en-US" sz="19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>
            <a:spLocks noChangeArrowheads="1"/>
          </p:cNvSpPr>
          <p:nvPr/>
        </p:nvSpPr>
        <p:spPr bwMode="auto">
          <a:xfrm>
            <a:off x="1782862" y="1959986"/>
            <a:ext cx="2058309" cy="20851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209" tIns="48103" rIns="96209" bIns="48103" anchor="ctr"/>
          <a:lstStyle/>
          <a:p>
            <a:pPr>
              <a:lnSpc>
                <a:spcPct val="120000"/>
              </a:lnSpc>
              <a:defRPr/>
            </a:pPr>
            <a:r>
              <a:rPr lang="zh-CN" altLang="en-US" sz="19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</a:t>
            </a:r>
            <a:endParaRPr lang="zh-CN" altLang="en-US" sz="1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椭圆 52"/>
          <p:cNvSpPr>
            <a:spLocks noChangeArrowheads="1"/>
          </p:cNvSpPr>
          <p:nvPr/>
        </p:nvSpPr>
        <p:spPr bwMode="auto">
          <a:xfrm>
            <a:off x="7408727" y="1949830"/>
            <a:ext cx="2182302" cy="19462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209" tIns="48103" rIns="96209" bIns="48103" anchor="ctr"/>
          <a:lstStyle/>
          <a:p>
            <a:pPr>
              <a:lnSpc>
                <a:spcPct val="120000"/>
              </a:lnSpc>
              <a:defRPr/>
            </a:pPr>
            <a:r>
              <a:rPr lang="zh-CN" altLang="en-US" sz="1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9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总体目标</a:t>
            </a:r>
            <a:endParaRPr lang="zh-CN" altLang="en-US" sz="1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664949" y="2382351"/>
            <a:ext cx="1532204" cy="122404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175" cap="flat" cmpd="sng" algn="ctr">
            <a:noFill/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lIns="96209" tIns="48103" rIns="96209" bIns="48103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西式面点工艺基础</a:t>
            </a:r>
            <a:endParaRPr 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085741" y="4045855"/>
            <a:ext cx="3799020" cy="2063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zh-CN" dirty="0"/>
              <a:t>通过本门课程的学习，不仅要求学生了解西式点心原辅料、设备与器具、面包、蛋糕和西式点心的制作原理等理论知识，同时还要掌握扎实的西点操作技能、具备一定的西点质量分析和检验</a:t>
            </a:r>
            <a:r>
              <a:rPr lang="zh-CN" altLang="zh-CN" dirty="0" smtClean="0"/>
              <a:t>知识</a:t>
            </a:r>
            <a:r>
              <a:rPr lang="zh-CN" altLang="en-US" dirty="0" smtClean="0"/>
              <a:t>。</a:t>
            </a:r>
            <a:endParaRPr lang="zh-CN" altLang="en-US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9665" y="4247515"/>
            <a:ext cx="27114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本课程主要研究面包、蛋糕、酥类、点心等西式面点制品的工艺原理及流程。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/>
      <p:bldP spid="38" grpId="0" bldLvl="0" animBg="1"/>
      <p:bldP spid="39" grpId="0" bldLvl="0" animBg="1"/>
      <p:bldP spid="52" grpId="0" bldLvl="0" animBg="1"/>
      <p:bldP spid="53" grpId="0" bldLvl="0" animBg="1"/>
      <p:bldP spid="5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45" y="548370"/>
            <a:ext cx="4065697" cy="698854"/>
            <a:chOff x="543" y="253844"/>
            <a:chExt cx="3672408" cy="810497"/>
          </a:xfrm>
          <a:solidFill>
            <a:srgbClr val="004C40"/>
          </a:solidFill>
        </p:grpSpPr>
        <p:sp>
          <p:nvSpPr>
            <p:cNvPr id="4" name="矩形 3"/>
            <p:cNvSpPr/>
            <p:nvPr/>
          </p:nvSpPr>
          <p:spPr>
            <a:xfrm>
              <a:off x="543" y="343214"/>
              <a:ext cx="3213357" cy="631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036418" y="427808"/>
              <a:ext cx="810497" cy="46256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006211" y="617253"/>
            <a:ext cx="7095588" cy="795095"/>
          </a:xfrm>
          <a:prstGeom prst="rect">
            <a:avLst/>
          </a:prstGeom>
        </p:spPr>
        <p:txBody>
          <a:bodyPr lIns="91437" tIns="45718" rIns="91437" bIns="45718">
            <a:norm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教学目标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4853" y="507425"/>
            <a:ext cx="780701" cy="780743"/>
          </a:xfrm>
          <a:prstGeom prst="ellipse">
            <a:avLst/>
          </a:prstGeom>
          <a:gradFill>
            <a:gsLst>
              <a:gs pos="34000">
                <a:schemeClr val="bg1"/>
              </a:gs>
              <a:gs pos="96000">
                <a:srgbClr val="DBDBDD"/>
              </a:gs>
            </a:gsLst>
            <a:path path="circle">
              <a:fillToRect l="100000" t="100000"/>
            </a:path>
          </a:gradFill>
          <a:ln w="19050">
            <a:solidFill>
              <a:schemeClr val="bg1"/>
            </a:solidFill>
          </a:ln>
          <a:effectLst>
            <a:outerShdw blurRad="254000" dist="88900" dir="7200000" sx="92000" sy="92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534" y="587400"/>
            <a:ext cx="799465" cy="582295"/>
          </a:xfrm>
          <a:prstGeom prst="rect">
            <a:avLst/>
          </a:prstGeom>
          <a:noFill/>
        </p:spPr>
        <p:txBody>
          <a:bodyPr wrap="none" lIns="91437" tIns="45718" rIns="91437" bIns="45718" rtlCol="0">
            <a:spAutoFit/>
          </a:bodyPr>
          <a:lstStyle/>
          <a:p>
            <a:r>
              <a:rPr lang="en-US" altLang="zh-CN" sz="32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endParaRPr lang="zh-CN" altLang="en-US" sz="32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Rectangle 42"/>
          <p:cNvSpPr/>
          <p:nvPr/>
        </p:nvSpPr>
        <p:spPr>
          <a:xfrm flipH="1">
            <a:off x="935990" y="3191510"/>
            <a:ext cx="3026410" cy="265938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●</a:t>
            </a:r>
            <a:r>
              <a:rPr lang="zh-CN" altLang="en-US" dirty="0"/>
              <a:t>了解西点的起源和分类；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●</a:t>
            </a:r>
            <a:r>
              <a:rPr lang="zh-CN" altLang="en-US" dirty="0"/>
              <a:t>熟悉对西点原料与设备工具的识别、使用及保管；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●</a:t>
            </a:r>
            <a:r>
              <a:rPr lang="zh-CN" altLang="en-US" dirty="0"/>
              <a:t>掌握面包、蛋糕、点心的基础知识及制作工艺。</a:t>
            </a:r>
            <a:endParaRPr lang="zh-CN" altLang="en-US" dirty="0"/>
          </a:p>
        </p:txBody>
      </p:sp>
      <p:sp>
        <p:nvSpPr>
          <p:cNvPr id="38" name="Rectangle 42"/>
          <p:cNvSpPr/>
          <p:nvPr/>
        </p:nvSpPr>
        <p:spPr>
          <a:xfrm flipH="1">
            <a:off x="4472940" y="3197860"/>
            <a:ext cx="3302000" cy="333248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●</a:t>
            </a:r>
            <a:r>
              <a:rPr lang="zh-CN" altLang="en-US" dirty="0"/>
              <a:t>具备熟练使用西点设备工具的能力；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●</a:t>
            </a:r>
            <a:r>
              <a:rPr lang="zh-CN" altLang="en-US" dirty="0">
                <a:sym typeface="+mn-ea"/>
              </a:rPr>
              <a:t>掌握扎实的西点基本操作技能；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●</a:t>
            </a:r>
            <a:r>
              <a:rPr lang="zh-CN" altLang="en-US" dirty="0"/>
              <a:t>具有沟通交流、团队协作、耐挫应变的能力。</a:t>
            </a:r>
            <a:endParaRPr lang="zh-CN" altLang="en-US" dirty="0"/>
          </a:p>
        </p:txBody>
      </p:sp>
      <p:sp>
        <p:nvSpPr>
          <p:cNvPr id="40" name="Rectangle 42"/>
          <p:cNvSpPr/>
          <p:nvPr/>
        </p:nvSpPr>
        <p:spPr>
          <a:xfrm flipH="1">
            <a:off x="8387715" y="3191510"/>
            <a:ext cx="2942590" cy="333883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lvl="0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●</a:t>
            </a:r>
            <a:r>
              <a:rPr lang="zh-CN" altLang="en-US" dirty="0">
                <a:solidFill>
                  <a:prstClr val="black"/>
                </a:solidFill>
              </a:rPr>
              <a:t>培养学生养成良好的操作卫生习惯和安全操作规范；</a:t>
            </a:r>
            <a:endParaRPr lang="zh-CN" altLang="en-US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●</a:t>
            </a:r>
            <a:r>
              <a:rPr lang="zh-CN" altLang="en-US" dirty="0">
                <a:solidFill>
                  <a:prstClr val="black"/>
                </a:solidFill>
              </a:rPr>
              <a:t>激发学生对专业的热爱；</a:t>
            </a:r>
            <a:endParaRPr lang="zh-CN" altLang="en-US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●</a:t>
            </a:r>
            <a:r>
              <a:rPr lang="zh-CN" altLang="en-US" dirty="0">
                <a:solidFill>
                  <a:prstClr val="black"/>
                </a:solidFill>
              </a:rPr>
              <a:t>提高学生的食品安全意识和职业道德规范。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875757" y="2283663"/>
            <a:ext cx="1637398" cy="618709"/>
          </a:xfrm>
          <a:prstGeom prst="rect">
            <a:avLst/>
          </a:prstGeom>
          <a:solidFill>
            <a:srgbClr val="00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5129288" y="2261901"/>
            <a:ext cx="1637398" cy="618709"/>
          </a:xfrm>
          <a:prstGeom prst="rect">
            <a:avLst/>
          </a:prstGeom>
          <a:solidFill>
            <a:srgbClr val="00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8567295" y="2229856"/>
            <a:ext cx="1637398" cy="618709"/>
          </a:xfrm>
          <a:prstGeom prst="rect">
            <a:avLst/>
          </a:prstGeom>
          <a:solidFill>
            <a:srgbClr val="00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1979954" y="2421819"/>
            <a:ext cx="1429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313841" y="2356467"/>
            <a:ext cx="1219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65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能力目标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737425" y="2339155"/>
            <a:ext cx="1235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65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素质目标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884836" y="2413767"/>
            <a:ext cx="1429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37" grpId="0" bldLvl="0" animBg="1"/>
      <p:bldP spid="38" grpId="0" bldLvl="0" animBg="1"/>
      <p:bldP spid="40" grpId="0" bldLvl="0" animBg="1"/>
      <p:bldP spid="46" grpId="0" animBg="1"/>
      <p:bldP spid="48" grpId="0" animBg="1"/>
      <p:bldP spid="50" grpId="0" animBg="1"/>
      <p:bldP spid="55" grpId="0"/>
      <p:bldP spid="57" grpId="0"/>
      <p:bldP spid="59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 flipH="1">
            <a:off x="5272049" y="914425"/>
            <a:ext cx="1787603" cy="1787702"/>
          </a:xfrm>
          <a:prstGeom prst="ellipse">
            <a:avLst/>
          </a:prstGeom>
          <a:noFill/>
          <a:ln w="19050">
            <a:solidFill>
              <a:srgbClr val="8CC3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50937" y="1249809"/>
            <a:ext cx="1229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66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弧形 11"/>
          <p:cNvSpPr/>
          <p:nvPr/>
        </p:nvSpPr>
        <p:spPr>
          <a:xfrm>
            <a:off x="-4905635" y="5537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弧形 12"/>
          <p:cNvSpPr/>
          <p:nvPr/>
        </p:nvSpPr>
        <p:spPr>
          <a:xfrm>
            <a:off x="-5231631" y="6074633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弧形 13"/>
          <p:cNvSpPr/>
          <p:nvPr/>
        </p:nvSpPr>
        <p:spPr>
          <a:xfrm>
            <a:off x="-5486154" y="6553604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弧形 14"/>
          <p:cNvSpPr/>
          <p:nvPr/>
        </p:nvSpPr>
        <p:spPr>
          <a:xfrm flipH="1">
            <a:off x="5617277" y="5628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8CC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弧形 15"/>
          <p:cNvSpPr/>
          <p:nvPr/>
        </p:nvSpPr>
        <p:spPr>
          <a:xfrm flipH="1">
            <a:off x="5291281" y="6165145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 flipH="1">
            <a:off x="5036758" y="6644116"/>
            <a:ext cx="11881830" cy="4581878"/>
          </a:xfrm>
          <a:prstGeom prst="arc">
            <a:avLst>
              <a:gd name="adj1" fmla="val 14423054"/>
              <a:gd name="adj2" fmla="val 20967591"/>
            </a:avLst>
          </a:prstGeom>
          <a:ln w="635000">
            <a:solidFill>
              <a:srgbClr val="00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768600" y="3121478"/>
            <a:ext cx="6794500" cy="1219200"/>
          </a:xfrm>
          <a:prstGeom prst="rect">
            <a:avLst/>
          </a:prstGeom>
          <a:noFill/>
          <a:ln>
            <a:solidFill>
              <a:srgbClr val="8CC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688522" y="3224198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004C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课程设计</a:t>
            </a:r>
            <a:endParaRPr lang="zh-CN" altLang="en-US" sz="5400" b="1" dirty="0">
              <a:solidFill>
                <a:srgbClr val="004C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70"/>
  <p:tag name="KSO_WM_UNIT_TYPE" val="m_i"/>
  <p:tag name="KSO_WM_UNIT_INDEX" val="1_8"/>
  <p:tag name="KSO_WM_UNIT_ID" val="diagram770_4*m_i*1_8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1_2"/>
  <p:tag name="KSO_WM_UNIT_ID" val="diagram20170171_1*n_h_h_i*1_2_1_2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5"/>
  <p:tag name="KSO_WM_UNIT_LINE_FILL_TYPE" val="2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f"/>
  <p:tag name="KSO_WM_UNIT_INDEX" val="1_2_1_1"/>
  <p:tag name="KSO_WM_UNIT_LAYERLEVEL" val="1_1_1_1"/>
  <p:tag name="KSO_WM_UNIT_VALUE" val="2"/>
  <p:tag name="KSO_WM_UNIT_HIGHLIGHT" val="1"/>
  <p:tag name="KSO_WM_UNIT_COMPATIBLE" val="0"/>
  <p:tag name="KSO_WM_DIAGRAM_GROUP_CODE" val="n1-1"/>
  <p:tag name="KSO_WM_UNIT_ID" val="diagram20170171_1*n_h_h_f*1_2_1_1"/>
  <p:tag name="KSO_WM_UNIT_PRESET_TEXT" val="40%"/>
  <p:tag name="KSO_WM_UNIT_NOCLEAR" val="0"/>
  <p:tag name="KSO_WM_UNIT_SHOW_EDIT_AREA_INDICATION" val="0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1_3"/>
  <p:tag name="KSO_WM_UNIT_ID" val="diagram20170171_1*n_h_h_i*1_2_1_3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2_4"/>
  <p:tag name="KSO_WM_UNIT_ID" val="diagram20170171_1*n_h_h_i*1_2_2_4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a"/>
  <p:tag name="KSO_WM_UNIT_INDEX" val="1_2_1_1"/>
  <p:tag name="KSO_WM_UNIT_LAYERLEVEL" val="1_1_1_1"/>
  <p:tag name="KSO_WM_UNIT_VALUE" val="8"/>
  <p:tag name="KSO_WM_UNIT_HIGHLIGHT" val="0"/>
  <p:tag name="KSO_WM_UNIT_COMPATIBLE" val="0"/>
  <p:tag name="KSO_WM_DIAGRAM_GROUP_CODE" val="n1-1"/>
  <p:tag name="KSO_WM_UNIT_ID" val="diagram20170171_1*n_h_h_a*1_2_1_1"/>
  <p:tag name="KSO_WM_UNIT_ISCONTENTSTITLE" val="0"/>
  <p:tag name="KSO_WM_UNIT_PRESET_TEXT" val="LOREM IPSUM"/>
  <p:tag name="KSO_WM_UNIT_NOCLEAR" val="0"/>
  <p:tag name="KSO_WM_UNIT_SHOW_EDIT_AREA_INDICATION" val="0"/>
  <p:tag name="KSO_WM_UNIT_DIAGRAM_ISNUMVISUAL" val="0"/>
  <p:tag name="KSO_WM_UNIT_DIAGRAM_ISREFERUNIT" val="0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a"/>
  <p:tag name="KSO_WM_UNIT_INDEX" val="1_2_2_1"/>
  <p:tag name="KSO_WM_UNIT_LAYERLEVEL" val="1_1_1_1"/>
  <p:tag name="KSO_WM_UNIT_VALUE" val="8"/>
  <p:tag name="KSO_WM_UNIT_HIGHLIGHT" val="0"/>
  <p:tag name="KSO_WM_UNIT_COMPATIBLE" val="0"/>
  <p:tag name="KSO_WM_DIAGRAM_GROUP_CODE" val="n1-1"/>
  <p:tag name="KSO_WM_UNIT_ID" val="diagram20170171_1*n_h_h_a*1_2_2_1"/>
  <p:tag name="KSO_WM_UNIT_ISCONTENTSTITLE" val="0"/>
  <p:tag name="KSO_WM_UNIT_PRESET_TEXT" val="LOREM IPSUM"/>
  <p:tag name="KSO_WM_UNIT_NOCLEAR" val="0"/>
  <p:tag name="KSO_WM_UNIT_SHOW_EDIT_AREA_INDICATION" val="0"/>
  <p:tag name="KSO_WM_UNIT_DIAGRAM_ISNUMVISUAL" val="0"/>
  <p:tag name="KSO_WM_UNIT_DIAGRAM_ISREFERUNIT" val="0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f"/>
  <p:tag name="KSO_WM_UNIT_INDEX" val="1_2_1_2"/>
  <p:tag name="KSO_WM_UNIT_LAYERLEVEL" val="1_1_1_1"/>
  <p:tag name="KSO_WM_UNIT_VALUE" val="33"/>
  <p:tag name="KSO_WM_UNIT_HIGHLIGHT" val="0"/>
  <p:tag name="KSO_WM_UNIT_COMPATIBLE" val="0"/>
  <p:tag name="KSO_WM_DIAGRAM_GROUP_CODE" val="n1-1"/>
  <p:tag name="KSO_WM_UNIT_ID" val="diagram20170171_1*n_h_h_f*1_2_1_2"/>
  <p:tag name="KSO_WM_UNIT_NOCLEAR" val="0"/>
  <p:tag name="KSO_WM_UNIT_SHOW_EDIT_AREA_INDICATION" val="0"/>
  <p:tag name="KSO_WM_UNIT_DIAGRAM_ISNUMVISUAL" val="0"/>
  <p:tag name="KSO_WM_UNIT_DIAGRAM_ISREFERUNIT" val="0"/>
  <p:tag name="KSO_WM_UNIT_PRESET_TEXT" val="Lorem ipsum dolor sit amet, consectetur adipisicing elit.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a"/>
  <p:tag name="KSO_WM_UNIT_INDEX" val="1_1_1"/>
  <p:tag name="KSO_WM_UNIT_LAYERLEVEL" val="1_1_1"/>
  <p:tag name="KSO_WM_UNIT_VALUE" val="5"/>
  <p:tag name="KSO_WM_UNIT_HIGHLIGHT" val="0"/>
  <p:tag name="KSO_WM_UNIT_COMPATIBLE" val="0"/>
  <p:tag name="KSO_WM_DIAGRAM_GROUP_CODE" val="n1-1"/>
  <p:tag name="KSO_WM_UNIT_ID" val="diagram20170171_1*n_h_a*1_1_1"/>
  <p:tag name="KSO_WM_UNIT_PRESET_TEXT" val="IDEAR"/>
  <p:tag name="KSO_WM_UNIT_ISCONTENTSTITLE" val="0"/>
  <p:tag name="KSO_WM_UNIT_NOCLEAR" val="0"/>
  <p:tag name="KSO_WM_UNIT_SHOW_EDIT_AREA_INDICATION" val="0"/>
  <p:tag name="KSO_WM_UNIT_DIAGRAM_ISNUMVISUAL" val="0"/>
  <p:tag name="KSO_WM_UNIT_DIAGRAM_ISREFERUNIT" val="0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f"/>
  <p:tag name="KSO_WM_UNIT_INDEX" val="1_2_2_1"/>
  <p:tag name="KSO_WM_UNIT_LAYERLEVEL" val="1_1_1_1"/>
  <p:tag name="KSO_WM_UNIT_VALUE" val="2"/>
  <p:tag name="KSO_WM_UNIT_HIGHLIGHT" val="1"/>
  <p:tag name="KSO_WM_UNIT_COMPATIBLE" val="0"/>
  <p:tag name="KSO_WM_DIAGRAM_GROUP_CODE" val="n1-1"/>
  <p:tag name="KSO_WM_UNIT_ID" val="diagram20170171_1*n_h_h_f*1_2_2_1"/>
  <p:tag name="KSO_WM_UNIT_PRESET_TEXT" val="25%"/>
  <p:tag name="KSO_WM_UNIT_NOCLEAR" val="0"/>
  <p:tag name="KSO_WM_UNIT_SHOW_EDIT_AREA_INDICATION" val="0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f"/>
  <p:tag name="KSO_WM_UNIT_INDEX" val="1_2_2_2"/>
  <p:tag name="KSO_WM_UNIT_LAYERLEVEL" val="1_1_1_1"/>
  <p:tag name="KSO_WM_UNIT_VALUE" val="33"/>
  <p:tag name="KSO_WM_UNIT_HIGHLIGHT" val="0"/>
  <p:tag name="KSO_WM_UNIT_COMPATIBLE" val="0"/>
  <p:tag name="KSO_WM_DIAGRAM_GROUP_CODE" val="n1-1"/>
  <p:tag name="KSO_WM_UNIT_ID" val="diagram20170171_1*n_h_h_f*1_2_2_2"/>
  <p:tag name="KSO_WM_UNIT_NOCLEAR" val="0"/>
  <p:tag name="KSO_WM_UNIT_SHOW_EDIT_AREA_INDICATION" val="0"/>
  <p:tag name="KSO_WM_UNIT_DIAGRAM_ISNUMVISUAL" val="0"/>
  <p:tag name="KSO_WM_UNIT_DIAGRAM_ISREFERUNIT" val="0"/>
  <p:tag name="KSO_WM_UNIT_PRESET_TEXT" val="Lorem ipsum dolor sit amet, consectetur adipisicing elit.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2_1"/>
  <p:tag name="KSO_WM_UNIT_ID" val="diagram20170171_1*n_h_h_i*1_2_2_1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5"/>
  <p:tag name="KSO_WM_UNIT_LINE_FILL_TYPE" val="2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2_5"/>
  <p:tag name="KSO_WM_UNIT_ID" val="diagram20170171_1*n_h_h_i*1_2_2_5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1_4"/>
  <p:tag name="KSO_WM_UNIT_ID" val="diagram20170171_1*n_h_h_i*1_2_1_4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1_5"/>
  <p:tag name="KSO_WM_UNIT_ID" val="diagram20170171_1*n_h_h_i*1_2_1_5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2_6"/>
  <p:tag name="KSO_WM_UNIT_ID" val="diagram20170171_1*n_h_h_i*1_2_2_6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2_2"/>
  <p:tag name="KSO_WM_UNIT_ID" val="diagram20170171_1*n_h_h_i*1_2_2_2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1_1"/>
  <p:tag name="KSO_WM_UNIT_ID" val="diagram20170171_1*n_h_h_i*1_2_1_1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171"/>
  <p:tag name="KSO_WM_UNIT_TYPE" val="n_h_h_i"/>
  <p:tag name="KSO_WM_UNIT_INDEX" val="1_2_2_3"/>
  <p:tag name="KSO_WM_UNIT_ID" val="diagram20170171_1*n_h_h_i*1_2_2_3"/>
  <p:tag name="KSO_WM_UNIT_LAYERLEVEL" val="1_1_1_1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2267</Words>
  <Application>WPS 演示</Application>
  <PresentationFormat>宽屏</PresentationFormat>
  <Paragraphs>491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5" baseType="lpstr">
      <vt:lpstr>Arial</vt:lpstr>
      <vt:lpstr>宋体</vt:lpstr>
      <vt:lpstr>Wingdings</vt:lpstr>
      <vt:lpstr>Calibri</vt:lpstr>
      <vt:lpstr>微软雅黑</vt:lpstr>
      <vt:lpstr>经典特黑简</vt:lpstr>
      <vt:lpstr>黑体</vt:lpstr>
      <vt:lpstr>等线</vt:lpstr>
      <vt:lpstr>Arial Unicode MS</vt:lpstr>
      <vt:lpstr>等线 Light</vt:lpstr>
      <vt:lpstr>Impact</vt:lpstr>
      <vt:lpstr>Calibri</vt:lpstr>
      <vt:lpstr>Arial</vt:lpstr>
      <vt:lpstr>Aharoni</vt:lpstr>
      <vt:lpstr>Open Sans</vt:lpstr>
      <vt:lpstr>Verdana</vt:lpstr>
      <vt:lpstr>Yu Gothic UI Semibold</vt:lpstr>
      <vt:lpstr>Segoe Print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教学课件</dc:title>
  <dc:creator>第一PPT</dc:creator>
  <cp:keywords>www.1ppt.com</cp:keywords>
  <cp:lastModifiedBy>kaixin</cp:lastModifiedBy>
  <cp:revision>687</cp:revision>
  <dcterms:created xsi:type="dcterms:W3CDTF">2015-12-01T09:06:00Z</dcterms:created>
  <dcterms:modified xsi:type="dcterms:W3CDTF">2019-10-09T05:50:56Z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